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77" r:id="rId4"/>
    <p:sldId id="278" r:id="rId5"/>
    <p:sldId id="272" r:id="rId6"/>
    <p:sldId id="267" r:id="rId7"/>
    <p:sldId id="269" r:id="rId8"/>
    <p:sldId id="258" r:id="rId9"/>
    <p:sldId id="259" r:id="rId10"/>
    <p:sldId id="260" r:id="rId11"/>
    <p:sldId id="261" r:id="rId12"/>
    <p:sldId id="276" r:id="rId13"/>
    <p:sldId id="273" r:id="rId14"/>
    <p:sldId id="265" r:id="rId15"/>
    <p:sldId id="274" r:id="rId16"/>
    <p:sldId id="262" r:id="rId17"/>
    <p:sldId id="275" r:id="rId18"/>
    <p:sldId id="266" r:id="rId19"/>
    <p:sldId id="271" r:id="rId20"/>
    <p:sldId id="263" r:id="rId21"/>
    <p:sldId id="264" r:id="rId22"/>
    <p:sldId id="270" r:id="rId23"/>
    <p:sldId id="279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8000"/>
    <a:srgbClr val="006600"/>
    <a:srgbClr val="FF6600"/>
    <a:srgbClr val="996633"/>
    <a:srgbClr val="333300"/>
    <a:srgbClr val="339933"/>
    <a:srgbClr val="800000"/>
    <a:srgbClr val="22106E"/>
    <a:srgbClr val="99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Planilha_do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Planilha_do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8.9214178088850252E-2"/>
          <c:y val="5.2743000874890741E-2"/>
          <c:w val="0.66845946340040974"/>
          <c:h val="0.72258486439195058"/>
        </c:manualLayout>
      </c:layout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Atualização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>
                <c:manualLayout>
                  <c:x val="1.5432098765432417E-3"/>
                  <c:y val="1.1111111111111136E-2"/>
                </c:manualLayout>
              </c:layout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Lbl>
              <c:idx val="5"/>
              <c:layout>
                <c:manualLayout>
                  <c:x val="3.0864197530864265E-3"/>
                  <c:y val="1.6666666666666673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1200" b="1">
                    <a:latin typeface="Arial Narrow" pitchFamily="34" charset="0"/>
                  </a:defRPr>
                </a:pPr>
                <a:endParaRPr lang="pt-BR"/>
              </a:p>
            </c:txPr>
          </c:dLbls>
          <c:cat>
            <c:strRef>
              <c:f>Plan1!$A$2:$A$7</c:f>
              <c:strCache>
                <c:ptCount val="6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0">
                  <c:v>7</c:v>
                </c:pt>
                <c:pt idx="1">
                  <c:v>274</c:v>
                </c:pt>
                <c:pt idx="2">
                  <c:v>205</c:v>
                </c:pt>
                <c:pt idx="3">
                  <c:v>165</c:v>
                </c:pt>
                <c:pt idx="4">
                  <c:v>172</c:v>
                </c:pt>
                <c:pt idx="5">
                  <c:v>232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Cadastro Novos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latin typeface="Arial Narrow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Plan1!$A$2:$A$7</c:f>
              <c:strCache>
                <c:ptCount val="6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</c:strCache>
            </c:strRef>
          </c:cat>
          <c:val>
            <c:numRef>
              <c:f>Plan1!$C$2:$C$7</c:f>
              <c:numCache>
                <c:formatCode>General</c:formatCode>
                <c:ptCount val="6"/>
                <c:pt idx="0">
                  <c:v>46</c:v>
                </c:pt>
                <c:pt idx="1">
                  <c:v>80</c:v>
                </c:pt>
                <c:pt idx="2">
                  <c:v>67</c:v>
                </c:pt>
                <c:pt idx="3">
                  <c:v>39</c:v>
                </c:pt>
                <c:pt idx="4">
                  <c:v>74</c:v>
                </c:pt>
                <c:pt idx="5">
                  <c:v>86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Transferência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latin typeface="Arial Narrow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Plan1!$A$2:$A$7</c:f>
              <c:strCache>
                <c:ptCount val="6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</c:strCache>
            </c:strRef>
          </c:cat>
          <c:val>
            <c:numRef>
              <c:f>Plan1!$D$2:$D$7</c:f>
              <c:numCache>
                <c:formatCode>General</c:formatCode>
                <c:ptCount val="6"/>
                <c:pt idx="0">
                  <c:v>1</c:v>
                </c:pt>
                <c:pt idx="1">
                  <c:v>9</c:v>
                </c:pt>
                <c:pt idx="2">
                  <c:v>7</c:v>
                </c:pt>
                <c:pt idx="3">
                  <c:v>3</c:v>
                </c:pt>
                <c:pt idx="4">
                  <c:v>9</c:v>
                </c:pt>
                <c:pt idx="5">
                  <c:v>10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Outros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latin typeface="Arial Narrow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Plan1!$A$2:$A$7</c:f>
              <c:strCache>
                <c:ptCount val="6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</c:strCache>
            </c:strRef>
          </c:cat>
          <c:val>
            <c:numRef>
              <c:f>Plan1!$E$2:$E$7</c:f>
              <c:numCache>
                <c:formatCode>General</c:formatCode>
                <c:ptCount val="6"/>
                <c:pt idx="0">
                  <c:v>63</c:v>
                </c:pt>
                <c:pt idx="1">
                  <c:v>102</c:v>
                </c:pt>
                <c:pt idx="2">
                  <c:v>16</c:v>
                </c:pt>
                <c:pt idx="3">
                  <c:v>34</c:v>
                </c:pt>
                <c:pt idx="4">
                  <c:v>61</c:v>
                </c:pt>
                <c:pt idx="5">
                  <c:v>95</c:v>
                </c:pt>
              </c:numCache>
            </c:numRef>
          </c:val>
        </c:ser>
        <c:axId val="71560192"/>
        <c:axId val="72791936"/>
      </c:barChart>
      <c:catAx>
        <c:axId val="7156019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latin typeface="Arial Narrow" pitchFamily="34" charset="0"/>
              </a:defRPr>
            </a:pPr>
            <a:endParaRPr lang="pt-BR"/>
          </a:p>
        </c:txPr>
        <c:crossAx val="72791936"/>
        <c:crosses val="autoZero"/>
        <c:auto val="1"/>
        <c:lblAlgn val="ctr"/>
        <c:lblOffset val="100"/>
      </c:catAx>
      <c:valAx>
        <c:axId val="72791936"/>
        <c:scaling>
          <c:orientation val="minMax"/>
        </c:scaling>
        <c:axPos val="l"/>
        <c:majorGridlines/>
        <c:numFmt formatCode="General" sourceLinked="1"/>
        <c:tickLblPos val="nextTo"/>
        <c:crossAx val="7156019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>
              <a:latin typeface="Arial Narrow" pitchFamily="34" charset="0"/>
            </a:defRPr>
          </a:pPr>
          <a:endParaRPr lang="pt-BR"/>
        </a:p>
      </c:txPr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2800">
                <a:latin typeface="Arial Black" pitchFamily="34" charset="0"/>
              </a:defRPr>
            </a:pPr>
            <a:r>
              <a:rPr lang="en-US" sz="2800" dirty="0" err="1" smtClean="0">
                <a:latin typeface="Arial Black" pitchFamily="34" charset="0"/>
              </a:rPr>
              <a:t>Área</a:t>
            </a:r>
            <a:r>
              <a:rPr lang="en-US" sz="2800" dirty="0" smtClean="0">
                <a:latin typeface="Arial Black" pitchFamily="34" charset="0"/>
              </a:rPr>
              <a:t> Urbana</a:t>
            </a:r>
            <a:endParaRPr lang="en-US" sz="2800" dirty="0">
              <a:latin typeface="Arial Black" pitchFamily="34" charset="0"/>
            </a:endParaRPr>
          </a:p>
        </c:rich>
      </c:tx>
      <c:layout>
        <c:manualLayout>
          <c:xMode val="edge"/>
          <c:yMode val="edge"/>
          <c:x val="4.5216049382716082E-2"/>
          <c:y val="6.3888888888888884E-2"/>
        </c:manualLayout>
      </c:layout>
    </c:title>
    <c:plotArea>
      <c:layout>
        <c:manualLayout>
          <c:layoutTarget val="inner"/>
          <c:xMode val="edge"/>
          <c:yMode val="edge"/>
          <c:x val="0.16660299407018569"/>
          <c:y val="0.20656955380577424"/>
          <c:w val="0.32351074171284278"/>
          <c:h val="0.58231933508311451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Urbana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>
                    <a:latin typeface="Arial Narrow" pitchFamily="34" charset="0"/>
                  </a:defRPr>
                </a:pPr>
                <a:endParaRPr lang="pt-BR"/>
              </a:p>
            </c:txPr>
            <c:showVal val="1"/>
            <c:showLeaderLines val="1"/>
          </c:dLbls>
          <c:cat>
            <c:strRef>
              <c:f>Plan1!$A$2:$A$7</c:f>
              <c:strCache>
                <c:ptCount val="6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0">
                  <c:v>117</c:v>
                </c:pt>
                <c:pt idx="1">
                  <c:v>465</c:v>
                </c:pt>
                <c:pt idx="2">
                  <c:v>295</c:v>
                </c:pt>
                <c:pt idx="3">
                  <c:v>241</c:v>
                </c:pt>
                <c:pt idx="4">
                  <c:v>316</c:v>
                </c:pt>
                <c:pt idx="5">
                  <c:v>423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1.0111913094196541E-2"/>
          <c:y val="0.28381146106736738"/>
          <c:w val="0.11992053076698767"/>
          <c:h val="0.39889632545931814"/>
        </c:manualLayout>
      </c:layout>
      <c:txPr>
        <a:bodyPr/>
        <a:lstStyle/>
        <a:p>
          <a:pPr>
            <a:defRPr sz="1600">
              <a:latin typeface="Arial Narrow" pitchFamily="34" charset="0"/>
            </a:defRPr>
          </a:pPr>
          <a:endParaRPr lang="pt-BR"/>
        </a:p>
      </c:txPr>
    </c:legend>
    <c:plotVisOnly val="1"/>
  </c:chart>
  <c:txPr>
    <a:bodyPr/>
    <a:lstStyle/>
    <a:p>
      <a:pPr>
        <a:defRPr sz="1800"/>
      </a:pPr>
      <a:endParaRPr lang="pt-BR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0.24123325377640081"/>
          <c:y val="0.18664137892724589"/>
          <c:w val="0.42956493818694536"/>
          <c:h val="0.54670697508705857"/>
        </c:manualLayout>
      </c:layout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Situação de Extrema Pobreza</c:v>
                </c:pt>
              </c:strCache>
            </c:strRef>
          </c:tx>
          <c:cat>
            <c:strRef>
              <c:f>Plan1!$A$2</c:f>
              <c:strCache>
                <c:ptCount val="1"/>
                <c:pt idx="0">
                  <c:v>Famílias inseridas no Cadastro Único</c:v>
                </c:pt>
              </c:strCache>
            </c:strRef>
          </c:cat>
          <c:val>
            <c:numRef>
              <c:f>Plan1!$B$2</c:f>
              <c:numCache>
                <c:formatCode>#,##0</c:formatCode>
                <c:ptCount val="1"/>
                <c:pt idx="0">
                  <c:v>1263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Situação de Pobreza</c:v>
                </c:pt>
              </c:strCache>
            </c:strRef>
          </c:tx>
          <c:cat>
            <c:strRef>
              <c:f>Plan1!$A$2</c:f>
              <c:strCache>
                <c:ptCount val="1"/>
                <c:pt idx="0">
                  <c:v>Famílias inseridas no Cadastro Único</c:v>
                </c:pt>
              </c:strCache>
            </c:strRef>
          </c:cat>
          <c:val>
            <c:numRef>
              <c:f>Plan1!$C$2</c:f>
              <c:numCache>
                <c:formatCode>General</c:formatCode>
                <c:ptCount val="1"/>
                <c:pt idx="0">
                  <c:v>406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Baixa Renda</c:v>
                </c:pt>
              </c:strCache>
            </c:strRef>
          </c:tx>
          <c:cat>
            <c:strRef>
              <c:f>Plan1!$A$2</c:f>
              <c:strCache>
                <c:ptCount val="1"/>
                <c:pt idx="0">
                  <c:v>Famílias inseridas no Cadastro Único</c:v>
                </c:pt>
              </c:strCache>
            </c:strRef>
          </c:cat>
          <c:val>
            <c:numRef>
              <c:f>Plan1!$D$2</c:f>
              <c:numCache>
                <c:formatCode>General</c:formatCode>
                <c:ptCount val="1"/>
                <c:pt idx="0">
                  <c:v>874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Renda Acima 1/2 Sal. Min.</c:v>
                </c:pt>
              </c:strCache>
            </c:strRef>
          </c:tx>
          <c:trendline>
            <c:trendlineType val="linear"/>
          </c:trendline>
          <c:cat>
            <c:strRef>
              <c:f>Plan1!$A$2</c:f>
              <c:strCache>
                <c:ptCount val="1"/>
                <c:pt idx="0">
                  <c:v>Famílias inseridas no Cadastro Único</c:v>
                </c:pt>
              </c:strCache>
            </c:strRef>
          </c:cat>
          <c:val>
            <c:numRef>
              <c:f>Plan1!$E$2</c:f>
              <c:numCache>
                <c:formatCode>General</c:formatCode>
                <c:ptCount val="1"/>
                <c:pt idx="0">
                  <c:v>950</c:v>
                </c:pt>
              </c:numCache>
            </c:numRef>
          </c:val>
        </c:ser>
        <c:axId val="170497920"/>
        <c:axId val="170499456"/>
      </c:barChart>
      <c:catAx>
        <c:axId val="170497920"/>
        <c:scaling>
          <c:orientation val="minMax"/>
        </c:scaling>
        <c:axPos val="b"/>
        <c:tickLblPos val="nextTo"/>
        <c:crossAx val="170499456"/>
        <c:crosses val="autoZero"/>
        <c:auto val="1"/>
        <c:lblAlgn val="ctr"/>
        <c:lblOffset val="100"/>
      </c:catAx>
      <c:valAx>
        <c:axId val="170499456"/>
        <c:scaling>
          <c:orientation val="minMax"/>
        </c:scaling>
        <c:axPos val="l"/>
        <c:majorGridlines/>
        <c:numFmt formatCode="#,##0" sourceLinked="1"/>
        <c:tickLblPos val="nextTo"/>
        <c:crossAx val="170497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937004125978435"/>
          <c:y val="0.20304640480559669"/>
          <c:w val="0.24150740913844848"/>
          <c:h val="0.79695359519440367"/>
        </c:manualLayout>
      </c:layout>
    </c:legend>
    <c:plotVisOnly val="1"/>
  </c:chart>
  <c:txPr>
    <a:bodyPr/>
    <a:lstStyle/>
    <a:p>
      <a:pPr>
        <a:defRPr sz="1800">
          <a:latin typeface="Bahnschrift Light SemiCondensed" pitchFamily="34" charset="0"/>
        </a:defRPr>
      </a:pPr>
      <a:endParaRPr lang="pt-BR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7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Acolhidos</c:v>
                </c:pt>
              </c:strCache>
            </c:strRef>
          </c:tx>
          <c:cat>
            <c:strRef>
              <c:f>Plan1!$A$2:$A$7</c:f>
              <c:strCache>
                <c:ptCount val="6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0">
                  <c:v>7</c:v>
                </c:pt>
                <c:pt idx="1">
                  <c:v>4</c:v>
                </c:pt>
                <c:pt idx="2">
                  <c:v>4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Adoção</c:v>
                </c:pt>
              </c:strCache>
            </c:strRef>
          </c:tx>
          <c:cat>
            <c:strRef>
              <c:f>Plan1!$A$2:$A$7</c:f>
              <c:strCache>
                <c:ptCount val="6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</c:strCache>
            </c:strRef>
          </c:cat>
          <c:val>
            <c:numRef>
              <c:f>Plan1!$C$2:$C$7</c:f>
              <c:numCache>
                <c:formatCode>General</c:formatCode>
                <c:ptCount val="6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Retorno</c:v>
                </c:pt>
              </c:strCache>
            </c:strRef>
          </c:tx>
          <c:cat>
            <c:strRef>
              <c:f>Plan1!$A$2:$A$7</c:f>
              <c:strCache>
                <c:ptCount val="6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</c:strCache>
            </c:strRef>
          </c:cat>
          <c:val>
            <c:numRef>
              <c:f>Plan1!$D$2:$D$7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hape val="box"/>
        <c:axId val="175329280"/>
        <c:axId val="175330816"/>
        <c:axId val="0"/>
      </c:bar3DChart>
      <c:catAx>
        <c:axId val="175329280"/>
        <c:scaling>
          <c:orientation val="minMax"/>
        </c:scaling>
        <c:axPos val="b"/>
        <c:tickLblPos val="nextTo"/>
        <c:crossAx val="175330816"/>
        <c:crosses val="autoZero"/>
        <c:auto val="1"/>
        <c:lblAlgn val="ctr"/>
        <c:lblOffset val="100"/>
      </c:catAx>
      <c:valAx>
        <c:axId val="175330816"/>
        <c:scaling>
          <c:orientation val="minMax"/>
        </c:scaling>
        <c:axPos val="l"/>
        <c:majorGridlines/>
        <c:numFmt formatCode="General" sourceLinked="1"/>
        <c:tickLblPos val="nextTo"/>
        <c:crossAx val="17532928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0.67374</cdr:x>
      <cdr:y>0.063</cdr:y>
    </cdr:from>
    <cdr:to>
      <cdr:x>0.97999</cdr:x>
      <cdr:y>0.189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5544616" y="288032"/>
          <a:ext cx="252028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3200" dirty="0" smtClean="0">
              <a:solidFill>
                <a:schemeClr val="tx1"/>
              </a:solidFill>
              <a:latin typeface="Arial Black" pitchFamily="34" charset="0"/>
            </a:rPr>
            <a:t>Área Rural</a:t>
          </a:r>
          <a:endParaRPr lang="pt-BR" sz="3200" dirty="0">
            <a:solidFill>
              <a:schemeClr val="tx1"/>
            </a:solidFill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0.04375</cdr:x>
      <cdr:y>0.8</cdr:y>
    </cdr:from>
    <cdr:to>
      <cdr:x>0.50749</cdr:x>
      <cdr:y>1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360045" y="3657600"/>
          <a:ext cx="3816419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pt-BR" sz="2400" b="1" u="sng" dirty="0" smtClean="0">
              <a:solidFill>
                <a:schemeClr val="tx1"/>
              </a:solidFill>
              <a:latin typeface="Arial Narrow" pitchFamily="34" charset="0"/>
            </a:rPr>
            <a:t>Total de Atendimentos: 1857</a:t>
          </a:r>
          <a:endParaRPr lang="pt-BR" sz="2400" b="1" u="sng" dirty="0">
            <a:solidFill>
              <a:schemeClr val="tx1"/>
            </a:solidFill>
            <a:latin typeface="Arial Narrow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0.40517</cdr:x>
      <cdr:y>0.78106</cdr:y>
    </cdr:from>
    <cdr:to>
      <cdr:x>0.51464</cdr:x>
      <cdr:y>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3384376" y="38164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3BB33-EFEB-43C5-8639-24B0B4E3F563}" type="datetimeFigureOut">
              <a:rPr lang="pt-BR" smtClean="0"/>
              <a:pPr/>
              <a:t>26/08/2022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A34A3-DAB8-499E-88DB-67932B3DBF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640C78C-1275-43A7-AF56-66A291D5B827}" type="datetime1">
              <a:rPr lang="pt-BR" smtClean="0"/>
              <a:pPr/>
              <a:t>26/08/2022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pt-BR" smtClean="0"/>
              <a:t>Município de Bonito/MS Secretaria de Assistência Social</a:t>
            </a:r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D42982F-738B-4324-9E13-27885CEFEF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CF0F-CC9D-403D-A3C4-D9AE371CC6AE}" type="datetime1">
              <a:rPr lang="pt-BR" smtClean="0"/>
              <a:pPr/>
              <a:t>26/08/2022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Município de Bonito/MS Secretaria de Assistência Social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982F-738B-4324-9E13-27885CEFEF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8E31-AABC-4CB8-A111-132D7698279E}" type="datetime1">
              <a:rPr lang="pt-BR" smtClean="0"/>
              <a:pPr/>
              <a:t>26/08/2022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Município de Bonito/MS Secretaria de Assistência Social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982F-738B-4324-9E13-27885CEFEF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0B928CF-ADD7-46BB-84BC-BF12E430299F}" type="datetime1">
              <a:rPr lang="pt-BR" smtClean="0"/>
              <a:pPr/>
              <a:t>26/08/2022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42982F-738B-4324-9E13-27885CEFEF0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pt-BR" smtClean="0"/>
              <a:t>Município de Bonito/MS Secretaria de Assistência Social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7797ED9-5E20-4F5D-A9A3-69E7110246D5}" type="datetime1">
              <a:rPr lang="pt-BR" smtClean="0"/>
              <a:pPr/>
              <a:t>26/08/2022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pt-BR" smtClean="0"/>
              <a:t>Município de Bonito/MS Secretaria de Assistência Social</a:t>
            </a:r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D42982F-738B-4324-9E13-27885CEFEF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26BA-37C1-4E44-917F-416C3153E2A7}" type="datetime1">
              <a:rPr lang="pt-BR" smtClean="0"/>
              <a:pPr/>
              <a:t>26/08/2022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Município de Bonito/MS Secretaria de Assistência Social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982F-738B-4324-9E13-27885CEFEF0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5D55-4782-442F-9CF8-41D7B95A9B9C}" type="datetime1">
              <a:rPr lang="pt-BR" smtClean="0"/>
              <a:pPr/>
              <a:t>26/08/2022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Município de Bonito/MS Secretaria de Assistência Social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982F-738B-4324-9E13-27885CEFEF0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40F7D3-21AB-4468-953F-4668A4F0A90C}" type="datetime1">
              <a:rPr lang="pt-BR" smtClean="0"/>
              <a:pPr/>
              <a:t>26/08/2022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42982F-738B-4324-9E13-27885CEFEF0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pt-BR" smtClean="0"/>
              <a:t>Município de Bonito/MS Secretaria de Assistência Social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4D47-37A2-4778-95E5-ED7FD4862B0E}" type="datetime1">
              <a:rPr lang="pt-BR" smtClean="0"/>
              <a:pPr/>
              <a:t>26/08/2022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Município de Bonito/MS Secretaria de Assistência Social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982F-738B-4324-9E13-27885CEFEF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AE86BAF-E231-4CD4-9872-118CA6B35EEF}" type="datetime1">
              <a:rPr lang="pt-BR" smtClean="0"/>
              <a:pPr/>
              <a:t>26/08/2022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42982F-738B-4324-9E13-27885CEFEF0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pt-BR" smtClean="0"/>
              <a:t>Município de Bonito/MS Secretaria de Assistência Social</a:t>
            </a: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5B6D5FF-54B0-42ED-BA68-3096A3885F89}" type="datetime1">
              <a:rPr lang="pt-BR" smtClean="0"/>
              <a:pPr/>
              <a:t>26/08/2022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42982F-738B-4324-9E13-27885CEFEF0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pt-BR" smtClean="0"/>
              <a:t>Município de Bonito/MS Secretaria de Assistência Social</a:t>
            </a:r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B6BBAA0-44FA-4927-A6AE-550E36D4CCAB}" type="datetime1">
              <a:rPr lang="pt-BR" smtClean="0"/>
              <a:pPr/>
              <a:t>26/08/2022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Município de Bonito/MS Secretaria de Assistência Social</a:t>
            </a:r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42982F-738B-4324-9E13-27885CEFEF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OGO PREFEITUR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5589240"/>
            <a:ext cx="1872208" cy="79208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6453336"/>
            <a:ext cx="638175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User\Pictures\Brasão Boni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5589240"/>
            <a:ext cx="1550104" cy="841406"/>
          </a:xfrm>
          <a:prstGeom prst="rect">
            <a:avLst/>
          </a:prstGeom>
          <a:noFill/>
        </p:spPr>
      </p:pic>
      <p:pic>
        <p:nvPicPr>
          <p:cNvPr id="2052" name="Picture 4" descr="C:\Users\User\Pictures\Saved Pictures\sua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5584883"/>
            <a:ext cx="864096" cy="890237"/>
          </a:xfrm>
          <a:prstGeom prst="rect">
            <a:avLst/>
          </a:prstGeom>
          <a:noFill/>
        </p:spPr>
      </p:pic>
      <p:sp>
        <p:nvSpPr>
          <p:cNvPr id="12" name="Retângulo 11"/>
          <p:cNvSpPr/>
          <p:nvPr/>
        </p:nvSpPr>
        <p:spPr>
          <a:xfrm>
            <a:off x="2555776" y="764704"/>
            <a:ext cx="6048672" cy="36625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5800" b="1" cap="none" spc="0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ASSISTÊNCIA</a:t>
            </a:r>
          </a:p>
          <a:p>
            <a:r>
              <a:rPr lang="pt-BR" sz="58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SOCIAL</a:t>
            </a:r>
            <a:r>
              <a:rPr lang="pt-BR" sz="5800" b="1" cap="none" spc="0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pt-BR" sz="5800" b="1" cap="none" spc="0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pt-BR" sz="5800" b="1" cap="none" spc="0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EM</a:t>
            </a:r>
            <a:br>
              <a:rPr lang="pt-BR" sz="5800" b="1" cap="none" spc="0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pt-BR" sz="5800" b="1" cap="none" spc="0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NÚMEROS</a:t>
            </a:r>
            <a:endParaRPr lang="pt-BR" sz="5800" b="1" cap="none" spc="0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4864968" cy="778098"/>
          </a:xfrm>
        </p:spPr>
        <p:txBody>
          <a:bodyPr/>
          <a:lstStyle/>
          <a:p>
            <a:pPr algn="ctr"/>
            <a:r>
              <a:rPr lang="pt-BR" dirty="0" err="1" smtClean="0">
                <a:latin typeface="Berlin Sans FB Demi" pitchFamily="34" charset="0"/>
              </a:rPr>
              <a:t>CadÚnico</a:t>
            </a:r>
            <a:r>
              <a:rPr lang="pt-BR" dirty="0" smtClean="0">
                <a:latin typeface="Berlin Sans FB Demi" pitchFamily="34" charset="0"/>
              </a:rPr>
              <a:t> no Município</a:t>
            </a:r>
            <a:endParaRPr lang="pt-BR" dirty="0">
              <a:latin typeface="Berlin Sans FB Dem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6021288"/>
            <a:ext cx="4978896" cy="288032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Fonte: https://aplicacoes.cidadania.gov.br/ri/pabcad/relatorio-completo.html</a:t>
            </a:r>
          </a:p>
          <a:p>
            <a:pPr algn="just">
              <a:buFontTx/>
              <a:buChar char="-"/>
            </a:pP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User\Pictures\Cadunico 20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2524125" cy="1219200"/>
          </a:xfrm>
          <a:prstGeom prst="rect">
            <a:avLst/>
          </a:prstGeom>
          <a:noFill/>
        </p:spPr>
      </p:pic>
      <p:graphicFrame>
        <p:nvGraphicFramePr>
          <p:cNvPr id="7" name="Gráfico 6"/>
          <p:cNvGraphicFramePr/>
          <p:nvPr/>
        </p:nvGraphicFramePr>
        <p:xfrm>
          <a:off x="251520" y="1412776"/>
          <a:ext cx="835292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691680" y="5229200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Bahnschrift Light SemiCondensed" pitchFamily="34" charset="0"/>
              </a:rPr>
              <a:t>Total de Famílias Cadastradas: 3.493</a:t>
            </a:r>
            <a:endParaRPr lang="pt-BR" sz="2000" b="1" dirty="0">
              <a:latin typeface="Bahnschrift Light SemiCondensed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035047" y="6211669"/>
            <a:ext cx="2746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SECRETARIA DE ASSITÊNCIA SOCIAL</a:t>
            </a:r>
          </a:p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BOLETIM SEMESTRAL</a:t>
            </a:r>
          </a:p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VIGILÂNCIA SOCIOASSISTENCIAL</a:t>
            </a:r>
            <a:endParaRPr lang="pt-BR" sz="1200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28184" y="692696"/>
            <a:ext cx="2160240" cy="1656184"/>
          </a:xfrm>
        </p:spPr>
        <p:txBody>
          <a:bodyPr>
            <a:noAutofit/>
          </a:bodyPr>
          <a:lstStyle/>
          <a:p>
            <a:pPr algn="just"/>
            <a:r>
              <a:rPr lang="pt-BR" sz="3600" dirty="0" smtClean="0">
                <a:solidFill>
                  <a:srgbClr val="0070C0"/>
                </a:solidFill>
                <a:latin typeface="Berlin Sans FB Demi" pitchFamily="34" charset="0"/>
              </a:rPr>
              <a:t>P</a:t>
            </a:r>
            <a:r>
              <a:rPr lang="pt-BR" sz="3600" dirty="0" smtClean="0">
                <a:solidFill>
                  <a:srgbClr val="FFCC00"/>
                </a:solidFill>
                <a:latin typeface="Berlin Sans FB Demi" pitchFamily="34" charset="0"/>
              </a:rPr>
              <a:t>A</a:t>
            </a:r>
            <a:r>
              <a:rPr lang="pt-BR" sz="3600" dirty="0" smtClean="0">
                <a:solidFill>
                  <a:srgbClr val="00B050"/>
                </a:solidFill>
                <a:latin typeface="Berlin Sans FB Demi" pitchFamily="34" charset="0"/>
              </a:rPr>
              <a:t>B</a:t>
            </a:r>
            <a:r>
              <a:rPr lang="pt-BR" sz="3600" dirty="0" smtClean="0">
                <a:latin typeface="Berlin Sans FB Demi" pitchFamily="34" charset="0"/>
              </a:rPr>
              <a:t> </a:t>
            </a:r>
            <a:br>
              <a:rPr lang="pt-BR" sz="3600" dirty="0" smtClean="0">
                <a:latin typeface="Berlin Sans FB Demi" pitchFamily="34" charset="0"/>
              </a:rPr>
            </a:br>
            <a:r>
              <a:rPr lang="pt-BR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 Demi" pitchFamily="34" charset="0"/>
              </a:rPr>
              <a:t>no </a:t>
            </a:r>
            <a:r>
              <a:rPr lang="pt-BR" sz="3600" dirty="0" smtClean="0">
                <a:latin typeface="Berlin Sans FB Demi" pitchFamily="34" charset="0"/>
              </a:rPr>
              <a:t/>
            </a:r>
            <a:br>
              <a:rPr lang="pt-BR" sz="3600" dirty="0" smtClean="0">
                <a:latin typeface="Berlin Sans FB Demi" pitchFamily="34" charset="0"/>
              </a:rPr>
            </a:br>
            <a:r>
              <a:rPr lang="pt-BR" sz="3600" dirty="0" smtClean="0">
                <a:solidFill>
                  <a:srgbClr val="01217D"/>
                </a:solidFill>
                <a:latin typeface="Berlin Sans FB Demi" pitchFamily="34" charset="0"/>
              </a:rPr>
              <a:t>Município</a:t>
            </a:r>
            <a:endParaRPr lang="pt-BR" sz="3600" dirty="0">
              <a:solidFill>
                <a:srgbClr val="01217D"/>
              </a:solidFill>
            </a:endParaRPr>
          </a:p>
        </p:txBody>
      </p:sp>
      <p:sp>
        <p:nvSpPr>
          <p:cNvPr id="5" name="Espaço Reservado para Rodapé 6"/>
          <p:cNvSpPr>
            <a:spLocks noGrp="1"/>
          </p:cNvSpPr>
          <p:nvPr>
            <p:ph type="ftr" sz="quarter" idx="16"/>
          </p:nvPr>
        </p:nvSpPr>
        <p:spPr>
          <a:xfrm>
            <a:off x="3347864" y="6473952"/>
            <a:ext cx="2592288" cy="384048"/>
          </a:xfrm>
        </p:spPr>
        <p:txBody>
          <a:bodyPr/>
          <a:lstStyle/>
          <a:p>
            <a:pPr algn="ctr"/>
            <a:endParaRPr lang="pt-BR" dirty="0" smtClean="0">
              <a:solidFill>
                <a:schemeClr val="tx1"/>
              </a:solidFill>
              <a:latin typeface="Bahnschrift SemiBold Condensed" pitchFamily="34" charset="0"/>
            </a:endParaRPr>
          </a:p>
          <a:p>
            <a:pPr algn="ctr"/>
            <a:endParaRPr lang="pt-BR" dirty="0" smtClean="0">
              <a:solidFill>
                <a:schemeClr val="tx1"/>
              </a:solidFill>
              <a:latin typeface="Bahnschrift SemiBold Condensed" pitchFamily="34" charset="0"/>
            </a:endParaRPr>
          </a:p>
          <a:p>
            <a:pPr algn="ctr"/>
            <a:endParaRPr lang="pt-BR" dirty="0" smtClean="0">
              <a:solidFill>
                <a:schemeClr val="tx1"/>
              </a:solidFill>
              <a:latin typeface="Bahnschrift SemiBold Condensed" pitchFamily="34" charset="0"/>
            </a:endParaRPr>
          </a:p>
          <a:p>
            <a:pPr algn="ctr"/>
            <a:endParaRPr lang="pt-BR" dirty="0">
              <a:solidFill>
                <a:schemeClr val="tx1"/>
              </a:solidFill>
              <a:latin typeface="Bahnschrift SemiBold Condensed" pitchFamily="34" charset="0"/>
            </a:endParaRPr>
          </a:p>
        </p:txBody>
      </p:sp>
      <p:pic>
        <p:nvPicPr>
          <p:cNvPr id="4098" name="Picture 2" descr="C:\Users\User\Pictures\marca_auxlio_brasil_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-675456"/>
            <a:ext cx="5112568" cy="3406376"/>
          </a:xfrm>
          <a:prstGeom prst="rect">
            <a:avLst/>
          </a:prstGeom>
          <a:noFill/>
        </p:spPr>
      </p:pic>
      <p:sp>
        <p:nvSpPr>
          <p:cNvPr id="7" name="Espaço Reservado para Conteúdo 6"/>
          <p:cNvSpPr txBox="1">
            <a:spLocks noGrp="1"/>
          </p:cNvSpPr>
          <p:nvPr>
            <p:ph sz="quarter" idx="1"/>
          </p:nvPr>
        </p:nvSpPr>
        <p:spPr>
          <a:xfrm>
            <a:off x="683568" y="2780928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atin typeface="Bahnschrift Light SemiCondensed" pitchFamily="34" charset="0"/>
              </a:rPr>
              <a:t>Total de Famílias Cadastradas: 1.392</a:t>
            </a:r>
          </a:p>
        </p:txBody>
      </p:sp>
      <p:sp>
        <p:nvSpPr>
          <p:cNvPr id="10" name="Espaço Reservado para Conteúdo 6"/>
          <p:cNvSpPr txBox="1">
            <a:spLocks/>
          </p:cNvSpPr>
          <p:nvPr/>
        </p:nvSpPr>
        <p:spPr>
          <a:xfrm>
            <a:off x="683568" y="3789040"/>
            <a:ext cx="669674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Light SemiCondensed" pitchFamily="34" charset="0"/>
                <a:ea typeface="+mn-ea"/>
                <a:cs typeface="+mn-cs"/>
              </a:rPr>
              <a:t>Total de Pessoas Beneficiadas: 3.362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hnschrift Light SemiCondensed" pitchFamily="34" charset="0"/>
              <a:ea typeface="+mn-ea"/>
              <a:cs typeface="+mn-cs"/>
            </a:endParaRPr>
          </a:p>
        </p:txBody>
      </p:sp>
      <p:sp>
        <p:nvSpPr>
          <p:cNvPr id="9" name="CaixaDeTexto 8"/>
          <p:cNvSpPr txBox="1"/>
          <p:nvPr/>
        </p:nvSpPr>
        <p:spPr>
          <a:xfrm rot="21201554">
            <a:off x="1693347" y="4870364"/>
            <a:ext cx="5093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Bahnschrift SemiBold" pitchFamily="34" charset="0"/>
              </a:rPr>
              <a:t>Média Mensal de </a:t>
            </a:r>
          </a:p>
          <a:p>
            <a:r>
              <a:rPr lang="pt-BR" sz="3200" dirty="0" smtClean="0">
                <a:latin typeface="Bahnschrift SemiBold" pitchFamily="34" charset="0"/>
              </a:rPr>
              <a:t>Repasses ao município </a:t>
            </a:r>
          </a:p>
          <a:p>
            <a:r>
              <a:rPr lang="pt-BR" sz="3200" dirty="0" smtClean="0">
                <a:latin typeface="Bahnschrift SemiBold" pitchFamily="34" charset="0"/>
              </a:rPr>
              <a:t>R$ 556.006,00</a:t>
            </a:r>
            <a:endParaRPr lang="pt-BR" sz="3200" dirty="0">
              <a:latin typeface="Bahnschrift SemiBold" pitchFamily="34" charset="0"/>
            </a:endParaRPr>
          </a:p>
        </p:txBody>
      </p:sp>
      <p:sp>
        <p:nvSpPr>
          <p:cNvPr id="11" name="Fluxograma: Fita perfurada 10"/>
          <p:cNvSpPr/>
          <p:nvPr/>
        </p:nvSpPr>
        <p:spPr>
          <a:xfrm>
            <a:off x="1547664" y="4365104"/>
            <a:ext cx="4536504" cy="2492896"/>
          </a:xfrm>
          <a:prstGeom prst="flowChartPunchedTap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6035047" y="6211669"/>
            <a:ext cx="2746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SECRETARIA DE ASSITÊNCIA SOCIAL</a:t>
            </a:r>
          </a:p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BOLETIM SEMESTRAL</a:t>
            </a:r>
          </a:p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VIGILÂNCIA SOCIOASSISTENCIAL</a:t>
            </a:r>
            <a:endParaRPr lang="pt-BR" sz="1200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Pictures\BP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4464496" cy="2559106"/>
          </a:xfrm>
          <a:prstGeom prst="rect">
            <a:avLst/>
          </a:prstGeom>
          <a:noFill/>
        </p:spPr>
      </p:pic>
      <p:pic>
        <p:nvPicPr>
          <p:cNvPr id="23555" name="Picture 3" descr="C:\Users\User\Pictures\Screenshots\Captura de tela 2022-08-24 08552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08920"/>
            <a:ext cx="4054531" cy="3933056"/>
          </a:xfrm>
          <a:prstGeom prst="rect">
            <a:avLst/>
          </a:prstGeom>
          <a:noFill/>
        </p:spPr>
      </p:pic>
      <p:cxnSp>
        <p:nvCxnSpPr>
          <p:cNvPr id="8" name="Conector de seta reta 7"/>
          <p:cNvCxnSpPr/>
          <p:nvPr/>
        </p:nvCxnSpPr>
        <p:spPr>
          <a:xfrm>
            <a:off x="1403648" y="4941168"/>
            <a:ext cx="3456384" cy="0"/>
          </a:xfrm>
          <a:prstGeom prst="straightConnector1">
            <a:avLst/>
          </a:prstGeom>
          <a:ln w="38100">
            <a:solidFill>
              <a:srgbClr val="33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4788024" y="4725144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 Black" pitchFamily="34" charset="0"/>
              </a:rPr>
              <a:t>Valores Disponibilizados ao Cidadão:                       R$ 859.308,00</a:t>
            </a:r>
            <a:endParaRPr lang="pt-BR" dirty="0">
              <a:latin typeface="Arial Black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644008" y="1340768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006600"/>
                </a:solidFill>
                <a:latin typeface="Arial Black" pitchFamily="34" charset="0"/>
              </a:rPr>
              <a:t>Quantidade de Beneficiários: 706</a:t>
            </a:r>
            <a:endParaRPr lang="pt-BR" sz="2800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932040" y="2492896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FF6600"/>
                </a:solidFill>
                <a:latin typeface="Arial Black" pitchFamily="34" charset="0"/>
              </a:rPr>
              <a:t>Pessoas Idosas : 253</a:t>
            </a:r>
            <a:endParaRPr lang="pt-BR" sz="2000" dirty="0">
              <a:solidFill>
                <a:srgbClr val="FF6600"/>
              </a:solidFill>
              <a:latin typeface="Arial Black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220072" y="3284984"/>
            <a:ext cx="3563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6600"/>
                </a:solidFill>
                <a:latin typeface="Arial Black" pitchFamily="34" charset="0"/>
              </a:rPr>
              <a:t>Pessoas com Deficiência </a:t>
            </a:r>
            <a:r>
              <a:rPr lang="pt-BR" sz="2000" dirty="0" smtClean="0">
                <a:solidFill>
                  <a:srgbClr val="FF6600"/>
                </a:solidFill>
                <a:latin typeface="Arial Black" pitchFamily="34" charset="0"/>
              </a:rPr>
              <a:t>(PCD) : 453</a:t>
            </a:r>
            <a:endParaRPr lang="pt-BR" sz="2000" dirty="0">
              <a:solidFill>
                <a:srgbClr val="FF6600"/>
              </a:solidFill>
              <a:latin typeface="Arial Black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 rot="20095873">
            <a:off x="1060486" y="4670169"/>
            <a:ext cx="8183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solidFill>
                  <a:srgbClr val="FF0000"/>
                </a:solidFill>
                <a:latin typeface="Arial Narrow" pitchFamily="34" charset="0"/>
              </a:rPr>
              <a:t>Bonito</a:t>
            </a:r>
            <a:endParaRPr lang="pt-BR" sz="11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4860032" y="2204864"/>
            <a:ext cx="0" cy="201622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4860032" y="2204864"/>
            <a:ext cx="345638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>
            <a:off x="4860032" y="2708920"/>
            <a:ext cx="50405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/>
          <p:nvPr/>
        </p:nvCxnSpPr>
        <p:spPr>
          <a:xfrm>
            <a:off x="4860032" y="3501008"/>
            <a:ext cx="50405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6035047" y="6211669"/>
            <a:ext cx="2746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SECRETARIA DE ASSITÊNCIA SOCIAL</a:t>
            </a:r>
          </a:p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BOLETIM SEMESTRAL</a:t>
            </a:r>
          </a:p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VIGILÂNCIA SOCIOASSISTENCIAL</a:t>
            </a:r>
            <a:endParaRPr lang="pt-BR" sz="1200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95536" y="764704"/>
            <a:ext cx="8280920" cy="3046988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Proteção Social Especial</a:t>
            </a:r>
          </a:p>
          <a:p>
            <a:pPr algn="ctr"/>
            <a:r>
              <a:rPr lang="pt-BR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Média Complexidade</a:t>
            </a:r>
            <a:endParaRPr lang="pt-BR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581128"/>
            <a:ext cx="411625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6035047" y="6211669"/>
            <a:ext cx="2746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SECRETARIA DE ASSITÊNCIA SOCIAL</a:t>
            </a:r>
          </a:p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BOLETIM SEMESTRAL</a:t>
            </a:r>
          </a:p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VIGILÂNCIA SOCIOASSISTENCIAL</a:t>
            </a:r>
            <a:endParaRPr lang="pt-BR" sz="1200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Creas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340768"/>
            <a:ext cx="2555776" cy="2520280"/>
          </a:xfrm>
          <a:prstGeom prst="rect">
            <a:avLst/>
          </a:prstGeom>
          <a:noFill/>
        </p:spPr>
      </p:pic>
      <p:graphicFrame>
        <p:nvGraphicFramePr>
          <p:cNvPr id="7" name="Espaço Reservado para Conteúdo 7"/>
          <p:cNvGraphicFramePr>
            <a:graphicFrameLocks noGrp="1"/>
          </p:cNvGraphicFramePr>
          <p:nvPr>
            <p:ph sz="quarter" idx="1"/>
          </p:nvPr>
        </p:nvGraphicFramePr>
        <p:xfrm>
          <a:off x="179512" y="116632"/>
          <a:ext cx="5904656" cy="52565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40173"/>
                <a:gridCol w="1564483"/>
              </a:tblGrid>
              <a:tr h="669312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Bahnschrift" pitchFamily="34" charset="0"/>
                        </a:rPr>
                        <a:t>Tipo de Atendimento</a:t>
                      </a:r>
                      <a:endParaRPr lang="pt-BR" dirty="0">
                        <a:latin typeface="Bahnschrift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Bahnschrift" pitchFamily="34" charset="0"/>
                        </a:rPr>
                        <a:t>Quantidade</a:t>
                      </a:r>
                      <a:endParaRPr lang="pt-BR" dirty="0">
                        <a:latin typeface="Bahnschrift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69312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latin typeface="Bahnschrift" pitchFamily="34" charset="0"/>
                        </a:rPr>
                        <a:t>Atendimento Remoto (telefone fixo, celular, </a:t>
                      </a:r>
                      <a:r>
                        <a:rPr lang="pt-BR" sz="1800" dirty="0" err="1" smtClean="0">
                          <a:latin typeface="Bahnschrift" pitchFamily="34" charset="0"/>
                        </a:rPr>
                        <a:t>whatsap</a:t>
                      </a:r>
                      <a:r>
                        <a:rPr lang="pt-BR" sz="1800" dirty="0" smtClean="0">
                          <a:latin typeface="Bahnschrift" pitchFamily="34" charset="0"/>
                        </a:rPr>
                        <a:t>)</a:t>
                      </a:r>
                      <a:endParaRPr lang="pt-BR" sz="1800" dirty="0" smtClean="0">
                        <a:latin typeface="Bahnschrift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Bahnschrift" pitchFamily="34" charset="0"/>
                        </a:rPr>
                        <a:t>159</a:t>
                      </a:r>
                      <a:endParaRPr lang="pt-BR" dirty="0">
                        <a:latin typeface="Bahnschrift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31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Bahnschrift" pitchFamily="34" charset="0"/>
                        </a:rPr>
                        <a:t>Atendimento</a:t>
                      </a:r>
                      <a:r>
                        <a:rPr lang="pt-BR" sz="1800" baseline="0" dirty="0" smtClean="0">
                          <a:latin typeface="Bahnschrift" pitchFamily="34" charset="0"/>
                        </a:rPr>
                        <a:t> Orientador Social</a:t>
                      </a:r>
                      <a:endParaRPr lang="pt-BR" sz="1800" dirty="0" smtClean="0">
                        <a:latin typeface="Bahnschrift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Bahnschrift" pitchFamily="34" charset="0"/>
                        </a:rPr>
                        <a:t>98</a:t>
                      </a:r>
                      <a:endParaRPr lang="pt-BR" dirty="0">
                        <a:latin typeface="Bahnschrift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31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Bahnschrift" pitchFamily="34" charset="0"/>
                        </a:rPr>
                        <a:t>Atendimento Psicossocial</a:t>
                      </a:r>
                      <a:endParaRPr lang="pt-BR" sz="1800" dirty="0" smtClean="0">
                        <a:latin typeface="Bahnschrift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Bahnschrift" pitchFamily="34" charset="0"/>
                        </a:rPr>
                        <a:t>231</a:t>
                      </a:r>
                      <a:endParaRPr lang="pt-BR" dirty="0">
                        <a:latin typeface="Bahnschrift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3114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latin typeface="Bahnschrift" pitchFamily="34" charset="0"/>
                        </a:rPr>
                        <a:t>Atendimento Socioassistencial</a:t>
                      </a:r>
                      <a:endParaRPr lang="pt-BR" sz="1800" dirty="0" smtClean="0">
                        <a:latin typeface="Bahnschrift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Bahnschrift" pitchFamily="34" charset="0"/>
                        </a:rPr>
                        <a:t>126</a:t>
                      </a:r>
                      <a:endParaRPr lang="pt-BR" dirty="0">
                        <a:latin typeface="Bahnschrift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56160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latin typeface="Bahnschrift" pitchFamily="34" charset="0"/>
                        </a:rPr>
                        <a:t>Benefício Eventual: (Cesta Básica, Cobertor, Passagem, Documentação</a:t>
                      </a:r>
                      <a:r>
                        <a:rPr lang="pt-BR" sz="1800" baseline="0" dirty="0" smtClean="0">
                          <a:latin typeface="Bahnschrift" pitchFamily="34" charset="0"/>
                        </a:rPr>
                        <a:t> Civil</a:t>
                      </a:r>
                      <a:r>
                        <a:rPr lang="pt-BR" sz="1800" dirty="0" smtClean="0">
                          <a:latin typeface="Bahnschrift" pitchFamily="34" charset="0"/>
                        </a:rPr>
                        <a:t>, Cobertor,</a:t>
                      </a:r>
                      <a:r>
                        <a:rPr lang="pt-BR" sz="1800" baseline="0" dirty="0" smtClean="0">
                          <a:latin typeface="Bahnschrift" pitchFamily="34" charset="0"/>
                        </a:rPr>
                        <a:t> </a:t>
                      </a:r>
                      <a:r>
                        <a:rPr lang="pt-BR" sz="1800" baseline="0" dirty="0" err="1" smtClean="0">
                          <a:latin typeface="Bahnschrift" pitchFamily="34" charset="0"/>
                        </a:rPr>
                        <a:t>Marmitex</a:t>
                      </a:r>
                      <a:r>
                        <a:rPr lang="pt-BR" sz="1800" dirty="0" smtClean="0">
                          <a:latin typeface="Bahnschrift" pitchFamily="34" charset="0"/>
                        </a:rPr>
                        <a:t>);</a:t>
                      </a:r>
                      <a:endParaRPr lang="pt-BR" sz="1800" dirty="0" smtClean="0">
                        <a:latin typeface="Bahnschrift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 smtClean="0">
                        <a:latin typeface="Bahnschrift" pitchFamily="34" charset="0"/>
                      </a:endParaRPr>
                    </a:p>
                    <a:p>
                      <a:pPr algn="ctr"/>
                      <a:r>
                        <a:rPr lang="pt-BR" dirty="0" smtClean="0">
                          <a:latin typeface="Bahnschrift" pitchFamily="34" charset="0"/>
                        </a:rPr>
                        <a:t>144</a:t>
                      </a:r>
                      <a:endParaRPr lang="pt-BR" dirty="0">
                        <a:latin typeface="Bahnschrift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3114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latin typeface="Bahnschrift" pitchFamily="34" charset="0"/>
                        </a:rPr>
                        <a:t>Encaminhamentos p/ Rede</a:t>
                      </a:r>
                      <a:endParaRPr lang="pt-BR" sz="1800" dirty="0" smtClean="0">
                        <a:latin typeface="Bahnschrift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Bahnschrift" pitchFamily="34" charset="0"/>
                        </a:rPr>
                        <a:t>68</a:t>
                      </a:r>
                      <a:endParaRPr lang="pt-BR" dirty="0">
                        <a:latin typeface="Bahnschrift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31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Bahnschrift" pitchFamily="34" charset="0"/>
                        </a:rPr>
                        <a:t>Elaboração e envio</a:t>
                      </a:r>
                      <a:r>
                        <a:rPr lang="pt-BR" sz="1800" baseline="0" dirty="0" smtClean="0">
                          <a:latin typeface="Bahnschrift" pitchFamily="34" charset="0"/>
                        </a:rPr>
                        <a:t> de Relatório</a:t>
                      </a:r>
                      <a:endParaRPr lang="pt-BR" sz="1800" dirty="0" smtClean="0">
                        <a:latin typeface="Bahnschrift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Bahnschrift" pitchFamily="34" charset="0"/>
                        </a:rPr>
                        <a:t>63</a:t>
                      </a:r>
                      <a:endParaRPr lang="pt-BR" dirty="0">
                        <a:latin typeface="Bahnschrift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3114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latin typeface="Bahnschrift" pitchFamily="34" charset="0"/>
                        </a:rPr>
                        <a:t>Pessoas em Situação</a:t>
                      </a:r>
                      <a:r>
                        <a:rPr lang="pt-BR" sz="1800" baseline="0" dirty="0" smtClean="0">
                          <a:latin typeface="Bahnschrift" pitchFamily="34" charset="0"/>
                        </a:rPr>
                        <a:t> de Rua</a:t>
                      </a:r>
                      <a:endParaRPr lang="pt-BR" sz="1800" dirty="0" smtClean="0">
                        <a:latin typeface="Bahnschrift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Bahnschrift" pitchFamily="34" charset="0"/>
                        </a:rPr>
                        <a:t>54</a:t>
                      </a:r>
                      <a:endParaRPr lang="pt-BR" dirty="0">
                        <a:latin typeface="Bahnschrift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3114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latin typeface="Bahnschrift" pitchFamily="34" charset="0"/>
                        </a:rPr>
                        <a:t>Visitas Domiciliares</a:t>
                      </a:r>
                      <a:endParaRPr lang="pt-BR" sz="1800" dirty="0" smtClean="0">
                        <a:latin typeface="Bahnschrift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Bahnschrift" pitchFamily="34" charset="0"/>
                        </a:rPr>
                        <a:t>227</a:t>
                      </a:r>
                      <a:endParaRPr lang="pt-BR" dirty="0">
                        <a:latin typeface="Bahnschrift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187624" y="5445224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800000"/>
                </a:solidFill>
                <a:latin typeface="Bahnschrift" pitchFamily="34" charset="0"/>
                <a:cs typeface="Arial" pitchFamily="34" charset="0"/>
              </a:rPr>
              <a:t>Total de Atendimentos:       1.573 </a:t>
            </a:r>
            <a:endParaRPr lang="pt-BR" sz="2400" b="1" dirty="0">
              <a:solidFill>
                <a:srgbClr val="800000"/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035047" y="6211669"/>
            <a:ext cx="2746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SECRETARIA DE ASSITÊNCIA SOCIAL</a:t>
            </a:r>
          </a:p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BOLETIM SEMESTRAL</a:t>
            </a:r>
          </a:p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VIGILÂNCIA SOCIOASSISTENCIAL</a:t>
            </a:r>
            <a:endParaRPr lang="pt-BR" sz="1200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/>
              <a:t>Município de Bonito/MS Secretaria de Assistência Social</a:t>
            </a: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95536" y="764704"/>
            <a:ext cx="8280920" cy="3046988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Proteção Social Especial</a:t>
            </a:r>
          </a:p>
          <a:p>
            <a:pPr algn="ctr"/>
            <a:r>
              <a:rPr lang="pt-BR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Alta Complexidade</a:t>
            </a:r>
            <a:endParaRPr lang="pt-BR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581128"/>
            <a:ext cx="411625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6035047" y="6211669"/>
            <a:ext cx="2746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SECRETARIA DE ASSITÊNCIA SOCIAL</a:t>
            </a:r>
          </a:p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BOLETIM SEMESTRAL</a:t>
            </a:r>
          </a:p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VIGILÂNCIA SOCIOASSISTENCIAL</a:t>
            </a:r>
            <a:endParaRPr lang="pt-BR" sz="1200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75856" y="260648"/>
            <a:ext cx="4176464" cy="720080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rgbClr val="990000"/>
                </a:solidFill>
                <a:latin typeface="Comic Sans MS" pitchFamily="66" charset="0"/>
              </a:rPr>
              <a:t>atendimentos</a:t>
            </a:r>
            <a:endParaRPr lang="pt-BR" sz="4000" b="1" dirty="0">
              <a:solidFill>
                <a:srgbClr val="990000"/>
              </a:solidFill>
              <a:latin typeface="Comic Sans MS" pitchFamily="66" charset="0"/>
            </a:endParaRPr>
          </a:p>
        </p:txBody>
      </p:sp>
      <p:pic>
        <p:nvPicPr>
          <p:cNvPr id="1027" name="Picture 3" descr="C:\Users\User\Pictures\Raio de S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2312113" cy="3039244"/>
          </a:xfrm>
          <a:prstGeom prst="rect">
            <a:avLst/>
          </a:prstGeom>
          <a:noFill/>
        </p:spPr>
      </p:pic>
      <p:graphicFrame>
        <p:nvGraphicFramePr>
          <p:cNvPr id="12" name="Espaço Reservado para Conteúdo 11"/>
          <p:cNvGraphicFramePr>
            <a:graphicFrameLocks noGrp="1"/>
          </p:cNvGraphicFramePr>
          <p:nvPr>
            <p:ph sz="quarter" idx="1"/>
          </p:nvPr>
        </p:nvGraphicFramePr>
        <p:xfrm>
          <a:off x="2771800" y="1052736"/>
          <a:ext cx="5945088" cy="4556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115616" y="5805264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 smtClean="0">
                <a:solidFill>
                  <a:srgbClr val="333300"/>
                </a:solidFill>
                <a:latin typeface="Arial" pitchFamily="34" charset="0"/>
                <a:cs typeface="Arial" pitchFamily="34" charset="0"/>
              </a:rPr>
              <a:t>Total de Atendimentos: 33</a:t>
            </a:r>
            <a:endParaRPr lang="pt-BR" sz="2400" b="1" u="sng" dirty="0">
              <a:solidFill>
                <a:srgbClr val="33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035047" y="6211669"/>
            <a:ext cx="2746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SECRETARIA DE ASSITÊNCIA SOCIAL</a:t>
            </a:r>
          </a:p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BOLETIM SEMESTRAL</a:t>
            </a:r>
          </a:p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VIGILÂNCIA SOCIOASSISTENCIAL</a:t>
            </a:r>
            <a:endParaRPr lang="pt-BR" sz="1200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/>
              <a:t>Município de Bonito/MS Secretaria de Assistência Social</a:t>
            </a: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755576" y="1340768"/>
            <a:ext cx="7580921" cy="2308324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Gestão do SUAS</a:t>
            </a:r>
            <a:endParaRPr lang="pt-BR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581128"/>
            <a:ext cx="411625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6035047" y="6211669"/>
            <a:ext cx="2746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SECRETARIA DE ASSITÊNCIA SOCIAL</a:t>
            </a:r>
          </a:p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BOLETIM SEMESTRAL</a:t>
            </a:r>
          </a:p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VIGILÂNCIA SOCIOASSISTENCIAL</a:t>
            </a:r>
            <a:endParaRPr lang="pt-BR" sz="1200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ço Reservado para Conteúdo 7"/>
          <p:cNvGraphicFramePr>
            <a:graphicFrameLocks noGrp="1"/>
          </p:cNvGraphicFramePr>
          <p:nvPr>
            <p:ph sz="quarter" idx="1"/>
          </p:nvPr>
        </p:nvGraphicFramePr>
        <p:xfrm>
          <a:off x="899592" y="2132856"/>
          <a:ext cx="7632848" cy="34747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604282"/>
                <a:gridCol w="2028566"/>
              </a:tblGrid>
              <a:tr h="449937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Arial" pitchFamily="34" charset="0"/>
                          <a:cs typeface="Arial" pitchFamily="34" charset="0"/>
                        </a:rPr>
                        <a:t>Atendimento</a:t>
                      </a:r>
                      <a:endParaRPr lang="pt-BR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latin typeface="Arial" pitchFamily="34" charset="0"/>
                          <a:cs typeface="Arial" pitchFamily="34" charset="0"/>
                        </a:rPr>
                        <a:t>Quantidade</a:t>
                      </a:r>
                      <a:endParaRPr lang="pt-BR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9937"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latin typeface="Arial" pitchFamily="34" charset="0"/>
                          <a:cs typeface="Arial" pitchFamily="34" charset="0"/>
                        </a:rPr>
                        <a:t>Programa</a:t>
                      </a:r>
                      <a:r>
                        <a:rPr lang="pt-BR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Fazendo Bonito</a:t>
                      </a:r>
                      <a:endParaRPr lang="pt-BR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Arial" pitchFamily="34" charset="0"/>
                          <a:cs typeface="Arial" pitchFamily="34" charset="0"/>
                        </a:rPr>
                        <a:t>900</a:t>
                      </a:r>
                      <a:endParaRPr lang="pt-BR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02642"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latin typeface="Arial" pitchFamily="34" charset="0"/>
                          <a:cs typeface="Arial" pitchFamily="34" charset="0"/>
                        </a:rPr>
                        <a:t>Benefício Eventual:</a:t>
                      </a:r>
                    </a:p>
                    <a:p>
                      <a:r>
                        <a:rPr lang="pt-BR" sz="2400" dirty="0" smtClean="0">
                          <a:latin typeface="Arial" pitchFamily="34" charset="0"/>
                          <a:cs typeface="Arial" pitchFamily="34" charset="0"/>
                        </a:rPr>
                        <a:t>(Cesta Básica, Cobertor, Passagem, </a:t>
                      </a:r>
                      <a:r>
                        <a:rPr lang="pt-BR" sz="2400" dirty="0" err="1" smtClean="0">
                          <a:latin typeface="Arial" pitchFamily="34" charset="0"/>
                          <a:cs typeface="Arial" pitchFamily="34" charset="0"/>
                        </a:rPr>
                        <a:t>Marmitex</a:t>
                      </a:r>
                      <a:r>
                        <a:rPr lang="pt-BR" sz="2400" dirty="0" smtClean="0">
                          <a:latin typeface="Arial" pitchFamily="34" charset="0"/>
                          <a:cs typeface="Arial" pitchFamily="34" charset="0"/>
                        </a:rPr>
                        <a:t>, Passagem e Auxílio Funeral)</a:t>
                      </a:r>
                      <a:endParaRPr lang="pt-B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BR" sz="2400" b="1" dirty="0" smtClean="0">
                          <a:latin typeface="Arial" pitchFamily="34" charset="0"/>
                          <a:cs typeface="Arial" pitchFamily="34" charset="0"/>
                        </a:rPr>
                        <a:t>221</a:t>
                      </a:r>
                      <a:endParaRPr lang="pt-BR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9937"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latin typeface="Arial" pitchFamily="34" charset="0"/>
                          <a:cs typeface="Arial" pitchFamily="34" charset="0"/>
                        </a:rPr>
                        <a:t>Programa</a:t>
                      </a:r>
                      <a:r>
                        <a:rPr lang="pt-BR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Bonito + Humano</a:t>
                      </a:r>
                      <a:endParaRPr lang="pt-BR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Arial" pitchFamily="34" charset="0"/>
                          <a:cs typeface="Arial" pitchFamily="34" charset="0"/>
                        </a:rPr>
                        <a:t>1.800</a:t>
                      </a:r>
                      <a:endParaRPr lang="pt-BR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9937"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latin typeface="Arial" pitchFamily="34" charset="0"/>
                          <a:cs typeface="Arial" pitchFamily="34" charset="0"/>
                        </a:rPr>
                        <a:t>Passe Livre Interestadual</a:t>
                      </a:r>
                      <a:endParaRPr lang="pt-BR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pt-BR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9937"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latin typeface="Arial" pitchFamily="34" charset="0"/>
                          <a:cs typeface="Arial" pitchFamily="34" charset="0"/>
                        </a:rPr>
                        <a:t>Orientação</a:t>
                      </a:r>
                      <a:endParaRPr lang="pt-BR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Arial" pitchFamily="34" charset="0"/>
                          <a:cs typeface="Arial" pitchFamily="34" charset="0"/>
                        </a:rPr>
                        <a:t>140</a:t>
                      </a:r>
                      <a:endParaRPr lang="pt-BR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9" name="Picture 3" descr="C:\Users\User\Pictures\Logo Banner S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841235" cy="1340768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3059832" y="5733256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Total de Atendimentos: 3.097 </a:t>
            </a:r>
            <a:endParaRPr lang="pt-BR" sz="2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644008" y="908720"/>
            <a:ext cx="3456384" cy="52322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ÓRGÃO GESTOR</a:t>
            </a:r>
            <a:endParaRPr lang="pt-BR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035047" y="6211669"/>
            <a:ext cx="2746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SECRETARIA DE ASSITÊNCIA SOCIAL</a:t>
            </a:r>
          </a:p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BOLETIM SEMESTRAL</a:t>
            </a:r>
          </a:p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VIGILÂNCIA SOCIOASSISTENCIAL</a:t>
            </a:r>
            <a:endParaRPr lang="pt-BR" sz="1200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755576" y="1340768"/>
            <a:ext cx="7580921" cy="2308324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Controle Social</a:t>
            </a:r>
            <a:endParaRPr lang="pt-BR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581128"/>
            <a:ext cx="411625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6035047" y="6211669"/>
            <a:ext cx="2746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SECRETARIA DE ASSITÊNCIA SOCIAL</a:t>
            </a:r>
          </a:p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BOLETIM SEMESTRAL</a:t>
            </a:r>
          </a:p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VIGILÂNCIA SOCIOASSISTENCIAL</a:t>
            </a:r>
            <a:endParaRPr lang="pt-BR" sz="1200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39552" y="1052736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accent2">
                    <a:lumMod val="50000"/>
                  </a:schemeClr>
                </a:solidFill>
                <a:latin typeface="Bahnschrift SemiBold Condensed" pitchFamily="34" charset="0"/>
              </a:rPr>
              <a:t>Secretaria de Assistência Social apresenta:</a:t>
            </a:r>
            <a:endParaRPr lang="pt-BR" sz="2000" b="1" dirty="0">
              <a:solidFill>
                <a:schemeClr val="accent2">
                  <a:lumMod val="50000"/>
                </a:schemeClr>
              </a:solidFill>
              <a:latin typeface="Bahnschrift SemiBold Condense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5661248"/>
            <a:ext cx="2664296" cy="7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83332" y="2276872"/>
            <a:ext cx="882485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5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itannic Bold" pitchFamily="34" charset="0"/>
              </a:rPr>
              <a:t>Boletim Semestral da</a:t>
            </a:r>
            <a:br>
              <a:rPr lang="pt-BR" sz="5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itannic Bold" pitchFamily="34" charset="0"/>
              </a:rPr>
            </a:br>
            <a:r>
              <a:rPr lang="pt-BR" sz="5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itannic Bold" pitchFamily="34" charset="0"/>
              </a:rPr>
              <a:t>Vigilância Socioassistencial</a:t>
            </a:r>
            <a:br>
              <a:rPr lang="pt-BR" sz="5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itannic Bold" pitchFamily="34" charset="0"/>
              </a:rPr>
            </a:br>
            <a:r>
              <a:rPr lang="pt-BR" sz="5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itannic Bold" pitchFamily="34" charset="0"/>
              </a:rPr>
              <a:t>1ª Edição | 2022</a:t>
            </a:r>
            <a:endParaRPr lang="pt-BR" sz="54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magem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345638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2915816" y="476672"/>
            <a:ext cx="5697575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u="sng" dirty="0" smtClean="0">
                <a:solidFill>
                  <a:srgbClr val="006600"/>
                </a:solidFill>
                <a:latin typeface="Arial Narrow" pitchFamily="34" charset="0"/>
                <a:cs typeface="Arial" pitchFamily="34" charset="0"/>
              </a:rPr>
              <a:t>Membros do Conselho</a:t>
            </a:r>
          </a:p>
          <a:p>
            <a:pPr algn="r"/>
            <a:endParaRPr lang="pt-BR" sz="1050" b="1" dirty="0" smtClean="0">
              <a:latin typeface="Arial Narrow" pitchFamily="34" charset="0"/>
              <a:cs typeface="Arial" pitchFamily="34" charset="0"/>
            </a:endParaRPr>
          </a:p>
          <a:p>
            <a:pPr algn="r"/>
            <a:r>
              <a:rPr lang="pt-BR" sz="2000" b="1" dirty="0" smtClean="0">
                <a:solidFill>
                  <a:srgbClr val="990000"/>
                </a:solidFill>
                <a:latin typeface="Arial Narrow" pitchFamily="34" charset="0"/>
                <a:cs typeface="Arial" pitchFamily="34" charset="0"/>
              </a:rPr>
              <a:t>Governamental: </a:t>
            </a:r>
            <a:r>
              <a:rPr lang="pt-BR" sz="2000" dirty="0" smtClean="0">
                <a:solidFill>
                  <a:srgbClr val="990000"/>
                </a:solidFill>
                <a:latin typeface="Arial Narrow" pitchFamily="34" charset="0"/>
                <a:cs typeface="Arial" pitchFamily="34" charset="0"/>
              </a:rPr>
              <a:t>5 Titulares e 5 Suplentes</a:t>
            </a:r>
          </a:p>
          <a:p>
            <a:pPr algn="r"/>
            <a:r>
              <a:rPr lang="pt-BR" sz="2000" b="1" dirty="0" smtClean="0">
                <a:solidFill>
                  <a:srgbClr val="990000"/>
                </a:solidFill>
                <a:latin typeface="Arial Narrow" pitchFamily="34" charset="0"/>
                <a:cs typeface="Arial" pitchFamily="34" charset="0"/>
              </a:rPr>
              <a:t>Não Governamental: </a:t>
            </a:r>
            <a:r>
              <a:rPr lang="pt-BR" sz="2000" dirty="0" smtClean="0">
                <a:solidFill>
                  <a:srgbClr val="990000"/>
                </a:solidFill>
                <a:latin typeface="Arial Narrow" pitchFamily="34" charset="0"/>
                <a:cs typeface="Arial" pitchFamily="34" charset="0"/>
              </a:rPr>
              <a:t>5 Titulares e 5 Suplente</a:t>
            </a:r>
            <a:r>
              <a:rPr lang="pt-BR" sz="2000" dirty="0" smtClean="0">
                <a:solidFill>
                  <a:srgbClr val="003300"/>
                </a:solidFill>
                <a:latin typeface="Arial Narrow" pitchFamily="34" charset="0"/>
                <a:cs typeface="Arial" pitchFamily="34" charset="0"/>
              </a:rPr>
              <a:t>s</a:t>
            </a:r>
            <a:endParaRPr lang="pt-BR" sz="2000" dirty="0">
              <a:solidFill>
                <a:srgbClr val="0033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" name="Espaço Reservado para Conteúdo 1"/>
          <p:cNvSpPr txBox="1">
            <a:spLocks/>
          </p:cNvSpPr>
          <p:nvPr/>
        </p:nvSpPr>
        <p:spPr>
          <a:xfrm>
            <a:off x="3923928" y="2276872"/>
            <a:ext cx="4906888" cy="33123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pt-BR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Bahnschrift Light SemiCondensed" pitchFamily="34" charset="0"/>
                <a:ea typeface="+mn-ea"/>
                <a:cs typeface="+mn-cs"/>
              </a:rPr>
              <a:t>Quantitativo de Reuniões: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hnschrift Light SemiCondensed" pitchFamily="34" charset="0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Bahnschrift Light SemiCondensed" pitchFamily="34" charset="0"/>
                <a:ea typeface="+mn-ea"/>
                <a:cs typeface="+mn-cs"/>
              </a:rPr>
              <a:t>6 - Ordinárias;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Bahnschrift Light SemiCondensed" pitchFamily="34" charset="0"/>
                <a:ea typeface="+mn-ea"/>
                <a:cs typeface="+mn-cs"/>
              </a:rPr>
              <a:t>1 - Extraordinária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4320" indent="-274320" algn="ctr">
              <a:spcBef>
                <a:spcPts val="600"/>
              </a:spcBef>
              <a:buClr>
                <a:schemeClr val="accent1"/>
              </a:buClr>
              <a:buSzPct val="70000"/>
            </a:pPr>
            <a:endParaRPr lang="pt-BR" sz="2000" b="1" u="sng" dirty="0" smtClean="0">
              <a:latin typeface="Bahnschrift Light SemiCondensed" pitchFamily="34" charset="0"/>
            </a:endParaRPr>
          </a:p>
          <a:p>
            <a:pPr marL="274320" indent="-274320" algn="ct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pt-BR" sz="2400" b="1" u="sng" dirty="0" smtClean="0">
                <a:solidFill>
                  <a:srgbClr val="006600"/>
                </a:solidFill>
                <a:latin typeface="Bahnschrift Light SemiCondensed" pitchFamily="34" charset="0"/>
              </a:rPr>
              <a:t>Quantitativo de Pautas Deliberadas: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pt-BR" sz="2000" dirty="0" smtClean="0">
              <a:latin typeface="Bahnschrift Light SemiCondensed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lang="pt-BR" sz="2000" dirty="0" smtClean="0">
                <a:solidFill>
                  <a:srgbClr val="990000"/>
                </a:solidFill>
                <a:latin typeface="Bahnschrift Light SemiCondensed" pitchFamily="34" charset="0"/>
              </a:rPr>
              <a:t>22 – Pautas/Assuntos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Bahnschrift Light SemiCondensed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035047" y="6211669"/>
            <a:ext cx="2746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SECRETARIA DE ASSITÊNCIA SOCIAL</a:t>
            </a:r>
          </a:p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BOLETIM SEMESTRAL</a:t>
            </a:r>
          </a:p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VIGILÂNCIA SOCIOASSISTENCIAL</a:t>
            </a:r>
            <a:endParaRPr lang="pt-BR" sz="1200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252978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Conteúdo 1"/>
          <p:cNvSpPr txBox="1">
            <a:spLocks/>
          </p:cNvSpPr>
          <p:nvPr/>
        </p:nvSpPr>
        <p:spPr>
          <a:xfrm>
            <a:off x="3347864" y="2708920"/>
            <a:ext cx="4906888" cy="33123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pt-BR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22106E"/>
                </a:solidFill>
                <a:effectLst/>
                <a:uLnTx/>
                <a:uFillTx/>
                <a:latin typeface="Arial Narrow" pitchFamily="34" charset="0"/>
              </a:rPr>
              <a:t>Quantitativo de Reuniões: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pt-BR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6 - Ordinárias;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2 - Extraordinária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.</a:t>
            </a:r>
          </a:p>
          <a:p>
            <a:pPr marL="274320" indent="-274320" algn="ctr">
              <a:spcBef>
                <a:spcPts val="600"/>
              </a:spcBef>
              <a:buClr>
                <a:schemeClr val="accent1"/>
              </a:buClr>
              <a:buSzPct val="70000"/>
            </a:pPr>
            <a:endParaRPr lang="pt-BR" sz="2000" b="1" u="sng" dirty="0" smtClean="0">
              <a:latin typeface="Arial Narrow" pitchFamily="34" charset="0"/>
            </a:endParaRPr>
          </a:p>
          <a:p>
            <a:pPr marL="274320" indent="-274320" algn="ct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pt-BR" sz="2400" b="1" u="sng" dirty="0" smtClean="0">
                <a:solidFill>
                  <a:srgbClr val="22106E"/>
                </a:solidFill>
                <a:latin typeface="Arial Narrow" pitchFamily="34" charset="0"/>
              </a:rPr>
              <a:t>Quantitativo de Pautas Deliberadas: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pt-BR" sz="1050" dirty="0" smtClean="0">
              <a:latin typeface="Arial Narrow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lang="pt-BR" sz="2000" b="1" dirty="0" smtClean="0">
                <a:latin typeface="Arial Narrow" pitchFamily="34" charset="0"/>
              </a:rPr>
              <a:t>44 – Pautas/Assuntos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39552" y="188640"/>
            <a:ext cx="7776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b="1" dirty="0" smtClean="0">
                <a:solidFill>
                  <a:srgbClr val="6600CC"/>
                </a:solidFill>
                <a:latin typeface="Bahnschrift Light SemiCondensed" pitchFamily="34" charset="0"/>
              </a:rPr>
              <a:t>Conselho Municipal dos Direitos da Criança e do Adolescente</a:t>
            </a:r>
          </a:p>
          <a:p>
            <a:endParaRPr lang="pt-BR" dirty="0">
              <a:solidFill>
                <a:srgbClr val="6600CC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131840" y="980728"/>
            <a:ext cx="5697575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 smtClean="0">
                <a:solidFill>
                  <a:srgbClr val="2B027C"/>
                </a:solidFill>
                <a:latin typeface="Arial Narrow" pitchFamily="34" charset="0"/>
                <a:cs typeface="Arial" pitchFamily="34" charset="0"/>
              </a:rPr>
              <a:t>Membros do Conselho</a:t>
            </a:r>
          </a:p>
          <a:p>
            <a:pPr algn="ctr"/>
            <a:endParaRPr lang="pt-BR" sz="1050" b="1" dirty="0" smtClean="0">
              <a:latin typeface="Arial Narrow" pitchFamily="34" charset="0"/>
              <a:cs typeface="Arial" pitchFamily="34" charset="0"/>
            </a:endParaRPr>
          </a:p>
          <a:p>
            <a:r>
              <a:rPr lang="pt-BR" sz="2000" b="1" dirty="0" smtClean="0">
                <a:latin typeface="Arial Narrow" pitchFamily="34" charset="0"/>
                <a:cs typeface="Arial" pitchFamily="34" charset="0"/>
              </a:rPr>
              <a:t>Governamental: </a:t>
            </a:r>
            <a:r>
              <a:rPr lang="pt-BR" sz="2000" dirty="0" smtClean="0">
                <a:latin typeface="Arial Narrow" pitchFamily="34" charset="0"/>
                <a:cs typeface="Arial" pitchFamily="34" charset="0"/>
              </a:rPr>
              <a:t>3 Titulares e 3 Suplentes</a:t>
            </a:r>
          </a:p>
          <a:p>
            <a:r>
              <a:rPr lang="pt-BR" sz="2000" b="1" dirty="0" smtClean="0">
                <a:latin typeface="Arial Narrow" pitchFamily="34" charset="0"/>
                <a:cs typeface="Arial" pitchFamily="34" charset="0"/>
              </a:rPr>
              <a:t>Não Governamental: </a:t>
            </a:r>
            <a:r>
              <a:rPr lang="pt-BR" sz="2000" dirty="0" smtClean="0">
                <a:latin typeface="Arial Narrow" pitchFamily="34" charset="0"/>
                <a:cs typeface="Arial" pitchFamily="34" charset="0"/>
              </a:rPr>
              <a:t>3 Titulares e 3 Suplentes</a:t>
            </a:r>
            <a:endParaRPr lang="pt-BR" sz="20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035047" y="6211669"/>
            <a:ext cx="2746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SECRETARIA DE ASSITÊNCIA SOCIAL</a:t>
            </a:r>
          </a:p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BOLETIM SEMESTRAL</a:t>
            </a:r>
          </a:p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VIGILÂNCIA SOCIOASSISTENCIAL</a:t>
            </a:r>
            <a:endParaRPr lang="pt-BR" sz="1200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7920880" cy="2267744"/>
          </a:xfrm>
        </p:spPr>
        <p:txBody>
          <a:bodyPr>
            <a:noAutofit/>
          </a:bodyPr>
          <a:lstStyle/>
          <a:p>
            <a:pPr algn="ctr"/>
            <a:r>
              <a:rPr lang="pt-B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Assistência social em Números</a:t>
            </a:r>
            <a:endParaRPr lang="pt-BR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835696" y="2564904"/>
            <a:ext cx="5328592" cy="492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TOTAL DE ATENDIMENTOS</a:t>
            </a:r>
            <a:endParaRPr lang="pt-BR" sz="2600" b="1" dirty="0">
              <a:solidFill>
                <a:schemeClr val="bg1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771800" y="3645024"/>
            <a:ext cx="3312368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14.133</a:t>
            </a:r>
            <a:endParaRPr lang="pt-BR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131840" y="3212976"/>
            <a:ext cx="2664296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Janeiro à Junho/2022</a:t>
            </a:r>
            <a:endParaRPr lang="pt-BR" sz="16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1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035047" y="6211669"/>
            <a:ext cx="2746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SECRETARIA DE ASSITÊNCIA SOCIAL</a:t>
            </a:r>
          </a:p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BOLETIM SEMESTRAL</a:t>
            </a:r>
          </a:p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VIGILÂNCIA SOCIOASSISTENCIAL</a:t>
            </a:r>
            <a:endParaRPr lang="pt-BR" sz="1200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3203848" y="1052736"/>
            <a:ext cx="2808312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 Rounded MT Bold" pitchFamily="34" charset="0"/>
              </a:rPr>
              <a:t>FICHA TÉCNICA </a:t>
            </a:r>
            <a:endParaRPr lang="pt-BR" sz="2000" dirty="0">
              <a:latin typeface="Arial Rounded MT Bold" pitchFamily="34" charset="0"/>
            </a:endParaRPr>
          </a:p>
        </p:txBody>
      </p:sp>
      <p:sp>
        <p:nvSpPr>
          <p:cNvPr id="6" name="Arredondar Retângulo em um Canto Diagonal 5"/>
          <p:cNvSpPr/>
          <p:nvPr/>
        </p:nvSpPr>
        <p:spPr>
          <a:xfrm>
            <a:off x="179512" y="116632"/>
            <a:ext cx="8496944" cy="864096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900" b="1" spc="200" dirty="0" smtClean="0">
                <a:ln w="29210">
                  <a:noFill/>
                </a:ln>
                <a:solidFill>
                  <a:srgbClr val="008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Gadugi" pitchFamily="34" charset="0"/>
                <a:ea typeface="Gadugi" pitchFamily="34" charset="0"/>
                <a:cs typeface="Calibri Light" pitchFamily="34" charset="0"/>
              </a:rPr>
              <a:t>Boletim Semestral da</a:t>
            </a:r>
            <a:br>
              <a:rPr lang="pt-BR" sz="1900" b="1" spc="200" dirty="0" smtClean="0">
                <a:ln w="29210">
                  <a:noFill/>
                </a:ln>
                <a:solidFill>
                  <a:srgbClr val="008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Gadugi" pitchFamily="34" charset="0"/>
                <a:ea typeface="Gadugi" pitchFamily="34" charset="0"/>
                <a:cs typeface="Calibri Light" pitchFamily="34" charset="0"/>
              </a:rPr>
            </a:br>
            <a:r>
              <a:rPr lang="pt-BR" sz="1900" b="1" spc="200" dirty="0" smtClean="0">
                <a:ln w="29210">
                  <a:noFill/>
                </a:ln>
                <a:solidFill>
                  <a:srgbClr val="008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Gadugi" pitchFamily="34" charset="0"/>
                <a:ea typeface="Gadugi" pitchFamily="34" charset="0"/>
                <a:cs typeface="Calibri Light" pitchFamily="34" charset="0"/>
              </a:rPr>
              <a:t>Vigilância Socioassistencial</a:t>
            </a:r>
            <a:br>
              <a:rPr lang="pt-BR" sz="1900" b="1" spc="200" dirty="0" smtClean="0">
                <a:ln w="29210">
                  <a:noFill/>
                </a:ln>
                <a:solidFill>
                  <a:srgbClr val="008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Gadugi" pitchFamily="34" charset="0"/>
                <a:ea typeface="Gadugi" pitchFamily="34" charset="0"/>
                <a:cs typeface="Calibri Light" pitchFamily="34" charset="0"/>
              </a:rPr>
            </a:br>
            <a:r>
              <a:rPr lang="pt-BR" sz="1900" b="1" spc="200" dirty="0" smtClean="0">
                <a:ln w="29210">
                  <a:noFill/>
                </a:ln>
                <a:solidFill>
                  <a:srgbClr val="008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Gadugi" pitchFamily="34" charset="0"/>
                <a:ea typeface="Gadugi" pitchFamily="34" charset="0"/>
                <a:cs typeface="Calibri Light" pitchFamily="34" charset="0"/>
              </a:rPr>
              <a:t>1ª Edição | 2022</a:t>
            </a:r>
            <a:endParaRPr lang="pt-BR" sz="1900" b="1" spc="200" dirty="0">
              <a:ln w="29210">
                <a:noFill/>
              </a:ln>
              <a:solidFill>
                <a:srgbClr val="00800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Gadugi" pitchFamily="34" charset="0"/>
              <a:ea typeface="Gadugi" pitchFamily="34" charset="0"/>
              <a:cs typeface="Calibri Light" pitchFamily="34" charset="0"/>
            </a:endParaRPr>
          </a:p>
        </p:txBody>
      </p:sp>
      <p:pic>
        <p:nvPicPr>
          <p:cNvPr id="7" name="Imagem 6" descr="LOGO PREFEITUR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188640"/>
            <a:ext cx="1872208" cy="73115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83568" y="1484784"/>
            <a:ext cx="7416824" cy="7340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t-BR" sz="1500" b="1" dirty="0" smtClean="0">
                <a:latin typeface="Arial Narrow" pitchFamily="34" charset="0"/>
              </a:rPr>
              <a:t>JOSMAIL RODRIGUES                                                                                    JUCA YGARAPÉ</a:t>
            </a:r>
          </a:p>
          <a:p>
            <a:pPr>
              <a:buNone/>
            </a:pPr>
            <a:r>
              <a:rPr lang="pt-BR" sz="1500" b="1" dirty="0" smtClean="0">
                <a:latin typeface="Arial Narrow" pitchFamily="34" charset="0"/>
              </a:rPr>
              <a:t>                    </a:t>
            </a:r>
            <a:r>
              <a:rPr lang="pt-BR" sz="1500" dirty="0" smtClean="0">
                <a:latin typeface="Arial Narrow" pitchFamily="34" charset="0"/>
              </a:rPr>
              <a:t>Prefeito                                                                                                       Vice-Prefeito</a:t>
            </a:r>
          </a:p>
          <a:p>
            <a:pPr algn="ctr">
              <a:buNone/>
            </a:pPr>
            <a:endParaRPr lang="pt-BR" sz="800" b="1" dirty="0" smtClean="0">
              <a:latin typeface="Arial Narrow" pitchFamily="34" charset="0"/>
            </a:endParaRPr>
          </a:p>
          <a:p>
            <a:pPr algn="ctr">
              <a:buNone/>
            </a:pPr>
            <a:r>
              <a:rPr lang="pt-BR" sz="1500" b="1" dirty="0" smtClean="0">
                <a:latin typeface="Arial Narrow" pitchFamily="34" charset="0"/>
              </a:rPr>
              <a:t>VANIA AP. DOS SANTOS MUGARTT</a:t>
            </a:r>
          </a:p>
          <a:p>
            <a:pPr algn="ctr">
              <a:buNone/>
            </a:pPr>
            <a:r>
              <a:rPr lang="pt-BR" sz="1500" dirty="0" smtClean="0">
                <a:latin typeface="Arial Narrow" pitchFamily="34" charset="0"/>
              </a:rPr>
              <a:t>Secretária de Assistência Social</a:t>
            </a:r>
          </a:p>
          <a:p>
            <a:pPr algn="ctr">
              <a:buNone/>
            </a:pPr>
            <a:endParaRPr lang="pt-BR" sz="800" dirty="0" smtClean="0">
              <a:latin typeface="Arial Narrow" pitchFamily="34" charset="0"/>
            </a:endParaRPr>
          </a:p>
          <a:p>
            <a:pPr algn="ctr">
              <a:buNone/>
            </a:pPr>
            <a:r>
              <a:rPr lang="pt-BR" sz="1400" b="1" dirty="0" smtClean="0">
                <a:latin typeface="Arial Narrow" pitchFamily="34" charset="0"/>
              </a:rPr>
              <a:t>ELABORAÇÃO</a:t>
            </a:r>
          </a:p>
          <a:p>
            <a:pPr>
              <a:buNone/>
            </a:pPr>
            <a:r>
              <a:rPr lang="pt-BR" sz="1500" b="1" dirty="0" err="1" smtClean="0">
                <a:latin typeface="Arial Narrow" pitchFamily="34" charset="0"/>
              </a:rPr>
              <a:t>Suelin</a:t>
            </a:r>
            <a:r>
              <a:rPr lang="pt-BR" sz="1500" b="1" dirty="0" smtClean="0">
                <a:latin typeface="Arial Narrow" pitchFamily="34" charset="0"/>
              </a:rPr>
              <a:t> </a:t>
            </a:r>
            <a:r>
              <a:rPr lang="pt-BR" sz="1500" b="1" dirty="0" err="1" smtClean="0">
                <a:latin typeface="Arial Narrow" pitchFamily="34" charset="0"/>
              </a:rPr>
              <a:t>Cristi</a:t>
            </a:r>
            <a:r>
              <a:rPr lang="pt-BR" sz="1500" b="1" dirty="0" smtClean="0">
                <a:latin typeface="Arial Narrow" pitchFamily="34" charset="0"/>
              </a:rPr>
              <a:t> </a:t>
            </a:r>
            <a:r>
              <a:rPr lang="pt-BR" sz="1500" b="1" dirty="0" err="1" smtClean="0">
                <a:latin typeface="Arial Narrow" pitchFamily="34" charset="0"/>
              </a:rPr>
              <a:t>Ocampos</a:t>
            </a:r>
            <a:r>
              <a:rPr lang="pt-BR" sz="1500" b="1" dirty="0" smtClean="0">
                <a:latin typeface="Arial Narrow" pitchFamily="34" charset="0"/>
              </a:rPr>
              <a:t> de Moura </a:t>
            </a:r>
            <a:r>
              <a:rPr lang="pt-BR" sz="1500" dirty="0" smtClean="0">
                <a:latin typeface="Arial Narrow" pitchFamily="34" charset="0"/>
              </a:rPr>
              <a:t>/ Assistente Social / Diretora de Gestão do SUAS</a:t>
            </a:r>
          </a:p>
          <a:p>
            <a:r>
              <a:rPr lang="pt-BR" sz="1500" b="1" dirty="0" smtClean="0">
                <a:latin typeface="Arial Narrow" pitchFamily="34" charset="0"/>
              </a:rPr>
              <a:t>Ana Cláudia S. C. </a:t>
            </a:r>
            <a:r>
              <a:rPr lang="pt-BR" sz="1500" b="1" dirty="0" err="1" smtClean="0">
                <a:latin typeface="Arial Narrow" pitchFamily="34" charset="0"/>
              </a:rPr>
              <a:t>Wider</a:t>
            </a:r>
            <a:r>
              <a:rPr lang="pt-BR" sz="1500" b="1" dirty="0" smtClean="0">
                <a:latin typeface="Arial Narrow" pitchFamily="34" charset="0"/>
              </a:rPr>
              <a:t> da Silva</a:t>
            </a:r>
            <a:r>
              <a:rPr lang="pt-BR" sz="1500" dirty="0" smtClean="0">
                <a:latin typeface="Arial Narrow" pitchFamily="34" charset="0"/>
              </a:rPr>
              <a:t> / Assistente Social / Coordenadora de Vigilância SocioAssistencial</a:t>
            </a:r>
          </a:p>
          <a:p>
            <a:pPr>
              <a:buNone/>
            </a:pPr>
            <a:endParaRPr lang="pt-BR" sz="800" dirty="0" smtClean="0">
              <a:latin typeface="Arial Narrow" pitchFamily="34" charset="0"/>
            </a:endParaRPr>
          </a:p>
          <a:p>
            <a:pPr algn="ctr">
              <a:buNone/>
            </a:pPr>
            <a:r>
              <a:rPr lang="pt-BR" sz="1400" b="1" dirty="0" smtClean="0">
                <a:latin typeface="Arial Narrow" pitchFamily="34" charset="0"/>
              </a:rPr>
              <a:t>SUPERVISÃO</a:t>
            </a:r>
          </a:p>
          <a:p>
            <a:pPr>
              <a:buNone/>
            </a:pPr>
            <a:r>
              <a:rPr lang="pt-BR" sz="1400" b="1" dirty="0" smtClean="0">
                <a:latin typeface="Arial Narrow" pitchFamily="34" charset="0"/>
              </a:rPr>
              <a:t>PROTEÇÃO SOCIAL BÁSICA:</a:t>
            </a:r>
          </a:p>
          <a:p>
            <a:r>
              <a:rPr lang="pt-BR" sz="1500" b="1" dirty="0" err="1" smtClean="0">
                <a:latin typeface="Arial Narrow" pitchFamily="34" charset="0"/>
              </a:rPr>
              <a:t>Rosineide</a:t>
            </a:r>
            <a:r>
              <a:rPr lang="pt-BR" sz="1500" b="1" dirty="0" smtClean="0">
                <a:latin typeface="Arial Narrow" pitchFamily="34" charset="0"/>
              </a:rPr>
              <a:t> Aparecida dos Santos </a:t>
            </a:r>
            <a:r>
              <a:rPr lang="pt-BR" sz="1500" dirty="0" smtClean="0">
                <a:latin typeface="Arial Narrow" pitchFamily="34" charset="0"/>
              </a:rPr>
              <a:t>/ Administradora / Coordenadora do CRAS</a:t>
            </a:r>
          </a:p>
          <a:p>
            <a:r>
              <a:rPr lang="pt-BR" sz="1500" b="1" dirty="0" err="1" smtClean="0">
                <a:latin typeface="Arial Narrow" pitchFamily="34" charset="0"/>
              </a:rPr>
              <a:t>Fabiany</a:t>
            </a:r>
            <a:r>
              <a:rPr lang="pt-BR" sz="1500" b="1" dirty="0" smtClean="0">
                <a:latin typeface="Arial Narrow" pitchFamily="34" charset="0"/>
              </a:rPr>
              <a:t> </a:t>
            </a:r>
            <a:r>
              <a:rPr lang="pt-BR" sz="1500" b="1" dirty="0" err="1" smtClean="0">
                <a:latin typeface="Arial Narrow" pitchFamily="34" charset="0"/>
              </a:rPr>
              <a:t>Sotani</a:t>
            </a:r>
            <a:r>
              <a:rPr lang="pt-BR" sz="1500" b="1" dirty="0" smtClean="0">
                <a:latin typeface="Arial Narrow" pitchFamily="34" charset="0"/>
              </a:rPr>
              <a:t> Cavalheiro </a:t>
            </a:r>
            <a:r>
              <a:rPr lang="pt-BR" sz="1500" dirty="0" smtClean="0">
                <a:latin typeface="Arial Narrow" pitchFamily="34" charset="0"/>
              </a:rPr>
              <a:t>/ Assistente Social / Coordenadora </a:t>
            </a:r>
            <a:r>
              <a:rPr lang="pt-BR" sz="1500" dirty="0" err="1" smtClean="0">
                <a:latin typeface="Arial Narrow" pitchFamily="34" charset="0"/>
              </a:rPr>
              <a:t>CadÚnico</a:t>
            </a:r>
            <a:r>
              <a:rPr lang="pt-BR" sz="1500" dirty="0" smtClean="0">
                <a:latin typeface="Arial Narrow" pitchFamily="34" charset="0"/>
              </a:rPr>
              <a:t> e Programa Auxílio Brasil</a:t>
            </a:r>
          </a:p>
          <a:p>
            <a:endParaRPr lang="pt-BR" sz="1400" dirty="0" smtClean="0">
              <a:latin typeface="Arial Narrow" pitchFamily="34" charset="0"/>
            </a:endParaRPr>
          </a:p>
          <a:p>
            <a:r>
              <a:rPr lang="pt-BR" sz="1400" b="1" dirty="0" smtClean="0">
                <a:latin typeface="Arial Narrow" pitchFamily="34" charset="0"/>
              </a:rPr>
              <a:t>PROTEÇÃO SOCIAL ESPECIAL:</a:t>
            </a:r>
          </a:p>
          <a:p>
            <a:r>
              <a:rPr lang="pt-BR" sz="1500" b="1" dirty="0" smtClean="0">
                <a:latin typeface="Arial Narrow" pitchFamily="34" charset="0"/>
              </a:rPr>
              <a:t>Leia Pereira da Silva </a:t>
            </a:r>
            <a:r>
              <a:rPr lang="pt-BR" sz="1500" dirty="0" smtClean="0">
                <a:latin typeface="Arial Narrow" pitchFamily="34" charset="0"/>
              </a:rPr>
              <a:t>/ Assistente Social / Coordenadora do CREAS</a:t>
            </a:r>
          </a:p>
          <a:p>
            <a:r>
              <a:rPr lang="pt-BR" sz="1500" b="1" dirty="0" smtClean="0">
                <a:latin typeface="Arial Narrow" pitchFamily="34" charset="0"/>
              </a:rPr>
              <a:t>Bruna </a:t>
            </a:r>
            <a:r>
              <a:rPr lang="pt-BR" sz="1500" b="1" dirty="0" err="1" smtClean="0">
                <a:latin typeface="Arial Narrow" pitchFamily="34" charset="0"/>
              </a:rPr>
              <a:t>Scherer</a:t>
            </a:r>
            <a:r>
              <a:rPr lang="pt-BR" sz="1500" b="1" dirty="0" smtClean="0">
                <a:latin typeface="Arial Narrow" pitchFamily="34" charset="0"/>
              </a:rPr>
              <a:t> da Silva </a:t>
            </a:r>
            <a:r>
              <a:rPr lang="pt-BR" sz="1500" dirty="0" smtClean="0">
                <a:latin typeface="Arial Narrow" pitchFamily="34" charset="0"/>
              </a:rPr>
              <a:t>/ </a:t>
            </a:r>
            <a:r>
              <a:rPr lang="pt-BR" sz="1500" dirty="0" err="1" smtClean="0">
                <a:latin typeface="Arial Narrow" pitchFamily="34" charset="0"/>
              </a:rPr>
              <a:t>Psicológa</a:t>
            </a:r>
            <a:r>
              <a:rPr lang="pt-BR" sz="1500" dirty="0" smtClean="0">
                <a:latin typeface="Arial Narrow" pitchFamily="34" charset="0"/>
              </a:rPr>
              <a:t> / Coordenadora da Casa de Acolhimento Raio de Sol</a:t>
            </a:r>
          </a:p>
          <a:p>
            <a:endParaRPr lang="pt-BR" sz="800" dirty="0" smtClean="0">
              <a:latin typeface="Arial Narrow" pitchFamily="34" charset="0"/>
            </a:endParaRPr>
          </a:p>
          <a:p>
            <a:r>
              <a:rPr lang="pt-BR" sz="1400" b="1" dirty="0" smtClean="0">
                <a:latin typeface="Arial Narrow" pitchFamily="34" charset="0"/>
              </a:rPr>
              <a:t>CONTROLE SOCIAL:</a:t>
            </a:r>
          </a:p>
          <a:p>
            <a:r>
              <a:rPr lang="pt-BR" sz="1500" b="1" dirty="0" smtClean="0">
                <a:latin typeface="Arial Narrow" pitchFamily="34" charset="0"/>
              </a:rPr>
              <a:t>Rosangela Maria Machado </a:t>
            </a:r>
            <a:r>
              <a:rPr lang="pt-BR" sz="1500" dirty="0" smtClean="0">
                <a:latin typeface="Arial Narrow" pitchFamily="34" charset="0"/>
              </a:rPr>
              <a:t>/ Secretária Executiva CMAS e CMDCA</a:t>
            </a:r>
          </a:p>
          <a:p>
            <a:endParaRPr lang="pt-BR" sz="1600" dirty="0" smtClean="0">
              <a:latin typeface="Arial Narrow" pitchFamily="34" charset="0"/>
            </a:endParaRPr>
          </a:p>
          <a:p>
            <a:endParaRPr lang="pt-BR" sz="1600" dirty="0" smtClean="0">
              <a:latin typeface="Arial Narrow" pitchFamily="34" charset="0"/>
            </a:endParaRPr>
          </a:p>
          <a:p>
            <a:endParaRPr lang="pt-BR" sz="1600" dirty="0" smtClean="0">
              <a:latin typeface="Arial Narrow" pitchFamily="34" charset="0"/>
            </a:endParaRPr>
          </a:p>
          <a:p>
            <a:endParaRPr lang="pt-BR" sz="1500" dirty="0" smtClean="0">
              <a:latin typeface="Arial Narrow" pitchFamily="34" charset="0"/>
            </a:endParaRPr>
          </a:p>
          <a:p>
            <a:endParaRPr lang="pt-BR" sz="1500" dirty="0" smtClean="0">
              <a:latin typeface="Arial Narrow" pitchFamily="34" charset="0"/>
            </a:endParaRPr>
          </a:p>
          <a:p>
            <a:pPr>
              <a:buNone/>
            </a:pPr>
            <a:endParaRPr lang="pt-BR" sz="800" dirty="0" smtClean="0">
              <a:latin typeface="Arial Narrow" pitchFamily="34" charset="0"/>
            </a:endParaRPr>
          </a:p>
          <a:p>
            <a:pPr>
              <a:buNone/>
            </a:pPr>
            <a:endParaRPr lang="pt-BR" sz="1400" dirty="0" smtClean="0">
              <a:latin typeface="Arial Narrow" pitchFamily="34" charset="0"/>
            </a:endParaRPr>
          </a:p>
          <a:p>
            <a:pPr>
              <a:buNone/>
            </a:pPr>
            <a:endParaRPr lang="pt-BR" sz="1600" dirty="0" smtClean="0">
              <a:latin typeface="Arial Narrow" pitchFamily="34" charset="0"/>
            </a:endParaRPr>
          </a:p>
          <a:p>
            <a:pPr>
              <a:buNone/>
            </a:pPr>
            <a:endParaRPr lang="pt-BR" sz="1600" b="1" dirty="0" smtClean="0">
              <a:latin typeface="Arial Narrow" pitchFamily="34" charset="0"/>
            </a:endParaRPr>
          </a:p>
          <a:p>
            <a:pPr>
              <a:buNone/>
            </a:pPr>
            <a:endParaRPr lang="pt-BR" sz="1600" dirty="0" smtClean="0">
              <a:latin typeface="Arial Narrow" pitchFamily="34" charset="0"/>
            </a:endParaRPr>
          </a:p>
          <a:p>
            <a:pPr>
              <a:buNone/>
            </a:pPr>
            <a:endParaRPr lang="pt-BR" sz="1600" dirty="0" smtClean="0">
              <a:latin typeface="Arial Narrow" pitchFamily="34" charset="0"/>
            </a:endParaRPr>
          </a:p>
          <a:p>
            <a:pPr>
              <a:buNone/>
            </a:pPr>
            <a:endParaRPr lang="pt-BR" sz="1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364088" y="6165304"/>
            <a:ext cx="2795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dirty="0" smtClean="0">
                <a:solidFill>
                  <a:srgbClr val="003300"/>
                </a:solidFill>
                <a:latin typeface="Bahnschrift Light" pitchFamily="34" charset="0"/>
              </a:rPr>
              <a:t>SECRETARIA MUNICIPAL DE</a:t>
            </a:r>
          </a:p>
          <a:p>
            <a:pPr algn="r"/>
            <a:r>
              <a:rPr lang="pt-BR" sz="1600" dirty="0" smtClean="0">
                <a:solidFill>
                  <a:srgbClr val="003300"/>
                </a:solidFill>
                <a:latin typeface="Bahnschrift Light" pitchFamily="34" charset="0"/>
              </a:rPr>
              <a:t> </a:t>
            </a:r>
            <a:r>
              <a:rPr lang="pt-BR" sz="1600" b="1" dirty="0" smtClean="0">
                <a:solidFill>
                  <a:srgbClr val="003300"/>
                </a:solidFill>
                <a:latin typeface="Bahnschrift Light" pitchFamily="34" charset="0"/>
              </a:rPr>
              <a:t>ASSITÊNCIA SOCIAL</a:t>
            </a:r>
            <a:endParaRPr lang="pt-BR" sz="1600" b="1" dirty="0">
              <a:solidFill>
                <a:srgbClr val="003300"/>
              </a:solidFill>
              <a:latin typeface="Bahnschrift Light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093296"/>
            <a:ext cx="2240335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ector reto 13"/>
          <p:cNvCxnSpPr/>
          <p:nvPr/>
        </p:nvCxnSpPr>
        <p:spPr>
          <a:xfrm>
            <a:off x="323528" y="6093296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769441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Equipe de Gestão</a:t>
            </a:r>
            <a:endParaRPr lang="pt-BR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043608" y="1772816"/>
            <a:ext cx="648072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pt-BR" sz="1500" b="1" dirty="0" smtClean="0">
              <a:latin typeface="Arial Narrow" pitchFamily="34" charset="0"/>
            </a:endParaRPr>
          </a:p>
          <a:p>
            <a:pPr algn="ctr">
              <a:buNone/>
            </a:pPr>
            <a:r>
              <a:rPr lang="pt-BR" sz="1500" b="1" dirty="0" smtClean="0">
                <a:latin typeface="Arial Narrow" pitchFamily="34" charset="0"/>
              </a:rPr>
              <a:t>VANIA AP. DOS SANTOS MUGARTT</a:t>
            </a:r>
          </a:p>
          <a:p>
            <a:pPr algn="ctr">
              <a:buNone/>
            </a:pPr>
            <a:r>
              <a:rPr lang="pt-BR" sz="1500" dirty="0" smtClean="0">
                <a:latin typeface="Arial Narrow" pitchFamily="34" charset="0"/>
              </a:rPr>
              <a:t>Secretária de Assistência Social</a:t>
            </a:r>
          </a:p>
          <a:p>
            <a:pPr algn="ctr">
              <a:buNone/>
            </a:pPr>
            <a:endParaRPr lang="pt-BR" sz="1500" dirty="0" smtClean="0">
              <a:latin typeface="Arial Narrow" pitchFamily="34" charset="0"/>
            </a:endParaRPr>
          </a:p>
          <a:p>
            <a:pPr algn="ctr">
              <a:buNone/>
            </a:pPr>
            <a:r>
              <a:rPr lang="pt-BR" sz="1500" b="1" dirty="0" smtClean="0">
                <a:latin typeface="Arial Narrow" pitchFamily="34" charset="0"/>
              </a:rPr>
              <a:t>SAS</a:t>
            </a:r>
            <a:endParaRPr lang="pt-BR" sz="1500" b="1" dirty="0" smtClean="0">
              <a:latin typeface="Arial Narrow" pitchFamily="34" charset="0"/>
            </a:endParaRPr>
          </a:p>
          <a:p>
            <a:pPr algn="ctr">
              <a:buNone/>
            </a:pPr>
            <a:r>
              <a:rPr lang="pt-BR" sz="1500" dirty="0" err="1" smtClean="0">
                <a:latin typeface="Arial Narrow" pitchFamily="34" charset="0"/>
              </a:rPr>
              <a:t>Suelin</a:t>
            </a:r>
            <a:r>
              <a:rPr lang="pt-BR" sz="1500" dirty="0" smtClean="0">
                <a:latin typeface="Arial Narrow" pitchFamily="34" charset="0"/>
              </a:rPr>
              <a:t> </a:t>
            </a:r>
            <a:r>
              <a:rPr lang="pt-BR" sz="1500" dirty="0" err="1" smtClean="0">
                <a:latin typeface="Arial Narrow" pitchFamily="34" charset="0"/>
              </a:rPr>
              <a:t>Cristi</a:t>
            </a:r>
            <a:r>
              <a:rPr lang="pt-BR" sz="1500" dirty="0" smtClean="0">
                <a:latin typeface="Arial Narrow" pitchFamily="34" charset="0"/>
              </a:rPr>
              <a:t> </a:t>
            </a:r>
            <a:r>
              <a:rPr lang="pt-BR" sz="1500" dirty="0" err="1" smtClean="0">
                <a:latin typeface="Arial Narrow" pitchFamily="34" charset="0"/>
              </a:rPr>
              <a:t>Ocampos</a:t>
            </a:r>
            <a:r>
              <a:rPr lang="pt-BR" sz="1500" dirty="0" smtClean="0">
                <a:latin typeface="Arial Narrow" pitchFamily="34" charset="0"/>
              </a:rPr>
              <a:t> de </a:t>
            </a:r>
            <a:r>
              <a:rPr lang="pt-BR" sz="1500" dirty="0" smtClean="0">
                <a:latin typeface="Arial Narrow" pitchFamily="34" charset="0"/>
              </a:rPr>
              <a:t>Moura - Diretora de Gestão do SUAS</a:t>
            </a:r>
            <a:endParaRPr lang="pt-BR" sz="1500" dirty="0" smtClean="0">
              <a:latin typeface="Arial Narrow" pitchFamily="34" charset="0"/>
            </a:endParaRPr>
          </a:p>
          <a:p>
            <a:pPr algn="ctr"/>
            <a:r>
              <a:rPr lang="pt-BR" sz="1500" dirty="0" smtClean="0">
                <a:latin typeface="Arial Narrow" pitchFamily="34" charset="0"/>
              </a:rPr>
              <a:t>Rosangela Maria </a:t>
            </a:r>
            <a:r>
              <a:rPr lang="pt-BR" sz="1500" dirty="0" smtClean="0">
                <a:latin typeface="Arial Narrow" pitchFamily="34" charset="0"/>
              </a:rPr>
              <a:t>Machado - </a:t>
            </a:r>
            <a:r>
              <a:rPr lang="pt-BR" sz="1500" dirty="0" smtClean="0">
                <a:latin typeface="Arial Narrow" pitchFamily="34" charset="0"/>
              </a:rPr>
              <a:t>Secretária Executiva dos Conselhos</a:t>
            </a:r>
            <a:endParaRPr lang="pt-BR" sz="1500" dirty="0" smtClean="0">
              <a:latin typeface="Arial Narrow" pitchFamily="34" charset="0"/>
            </a:endParaRPr>
          </a:p>
          <a:p>
            <a:pPr algn="ctr"/>
            <a:r>
              <a:rPr lang="pt-BR" sz="1500" dirty="0" smtClean="0">
                <a:latin typeface="Arial Narrow" pitchFamily="34" charset="0"/>
              </a:rPr>
              <a:t>Ana Cláudia S. C. </a:t>
            </a:r>
            <a:r>
              <a:rPr lang="pt-BR" sz="1500" dirty="0" err="1" smtClean="0">
                <a:latin typeface="Arial Narrow" pitchFamily="34" charset="0"/>
              </a:rPr>
              <a:t>Wider</a:t>
            </a:r>
            <a:r>
              <a:rPr lang="pt-BR" sz="1500" dirty="0" smtClean="0">
                <a:latin typeface="Arial Narrow" pitchFamily="34" charset="0"/>
              </a:rPr>
              <a:t> da </a:t>
            </a:r>
            <a:r>
              <a:rPr lang="pt-BR" sz="1500" dirty="0" smtClean="0">
                <a:latin typeface="Arial Narrow" pitchFamily="34" charset="0"/>
              </a:rPr>
              <a:t>Silva - </a:t>
            </a:r>
            <a:r>
              <a:rPr lang="pt-BR" sz="1500" dirty="0" smtClean="0">
                <a:latin typeface="Arial Narrow" pitchFamily="34" charset="0"/>
              </a:rPr>
              <a:t>Coordenadora de Vigilância Socioassistencial</a:t>
            </a:r>
            <a:endParaRPr lang="pt-BR" sz="1500" dirty="0" smtClean="0">
              <a:latin typeface="Arial Narrow" pitchFamily="34" charset="0"/>
            </a:endParaRPr>
          </a:p>
          <a:p>
            <a:pPr algn="ctr"/>
            <a:r>
              <a:rPr lang="pt-BR" sz="1500" dirty="0" smtClean="0">
                <a:latin typeface="Arial Narrow" pitchFamily="34" charset="0"/>
              </a:rPr>
              <a:t>Luciene da Silva Rodrigues</a:t>
            </a:r>
          </a:p>
          <a:p>
            <a:pPr algn="ctr">
              <a:buNone/>
            </a:pPr>
            <a:r>
              <a:rPr lang="pt-BR" sz="1500" dirty="0" err="1" smtClean="0">
                <a:latin typeface="Arial Narrow" pitchFamily="34" charset="0"/>
              </a:rPr>
              <a:t>Kamilla</a:t>
            </a:r>
            <a:r>
              <a:rPr lang="pt-BR" sz="1500" dirty="0" smtClean="0">
                <a:latin typeface="Arial Narrow" pitchFamily="34" charset="0"/>
              </a:rPr>
              <a:t> Pacheco Vieira</a:t>
            </a:r>
          </a:p>
          <a:p>
            <a:pPr algn="ctr">
              <a:buNone/>
            </a:pPr>
            <a:r>
              <a:rPr lang="pt-BR" sz="1500" dirty="0" smtClean="0">
                <a:latin typeface="Arial Narrow" pitchFamily="34" charset="0"/>
              </a:rPr>
              <a:t>Vanessa da Silva </a:t>
            </a:r>
            <a:r>
              <a:rPr lang="pt-BR" sz="1500" dirty="0" err="1" smtClean="0">
                <a:latin typeface="Arial Narrow" pitchFamily="34" charset="0"/>
              </a:rPr>
              <a:t>Vilalba</a:t>
            </a:r>
            <a:endParaRPr lang="pt-BR" sz="1500" dirty="0" smtClean="0">
              <a:latin typeface="Arial Narrow" pitchFamily="34" charset="0"/>
            </a:endParaRPr>
          </a:p>
          <a:p>
            <a:pPr algn="ctr">
              <a:buNone/>
            </a:pPr>
            <a:r>
              <a:rPr lang="pt-BR" sz="1500" dirty="0" err="1" smtClean="0">
                <a:latin typeface="Arial Narrow" pitchFamily="34" charset="0"/>
              </a:rPr>
              <a:t>Weverton</a:t>
            </a:r>
            <a:r>
              <a:rPr lang="pt-BR" sz="1500" dirty="0" smtClean="0">
                <a:latin typeface="Arial Narrow" pitchFamily="34" charset="0"/>
              </a:rPr>
              <a:t> Santos Oliveira</a:t>
            </a:r>
          </a:p>
          <a:p>
            <a:pPr algn="ctr">
              <a:buNone/>
            </a:pPr>
            <a:r>
              <a:rPr lang="pt-BR" sz="1500" dirty="0" smtClean="0">
                <a:latin typeface="Arial Narrow" pitchFamily="34" charset="0"/>
              </a:rPr>
              <a:t>Luis Cabral Franco</a:t>
            </a:r>
          </a:p>
          <a:p>
            <a:pPr algn="ctr"/>
            <a:r>
              <a:rPr lang="pt-BR" sz="1500" dirty="0" smtClean="0">
                <a:latin typeface="Arial Narrow" pitchFamily="34" charset="0"/>
              </a:rPr>
              <a:t>Joel </a:t>
            </a:r>
            <a:r>
              <a:rPr lang="pt-BR" sz="1500" dirty="0" err="1" smtClean="0">
                <a:latin typeface="Arial Narrow" pitchFamily="34" charset="0"/>
              </a:rPr>
              <a:t>Grubert</a:t>
            </a:r>
            <a:r>
              <a:rPr lang="pt-BR" sz="1500" dirty="0" smtClean="0">
                <a:latin typeface="Arial Narrow" pitchFamily="34" charset="0"/>
              </a:rPr>
              <a:t> Junior</a:t>
            </a:r>
          </a:p>
          <a:p>
            <a:pPr algn="ctr">
              <a:buNone/>
            </a:pPr>
            <a:r>
              <a:rPr lang="pt-BR" sz="1500" dirty="0" smtClean="0">
                <a:latin typeface="Arial Narrow" pitchFamily="34" charset="0"/>
              </a:rPr>
              <a:t>Nice Candelária</a:t>
            </a:r>
          </a:p>
          <a:p>
            <a:pPr algn="ctr">
              <a:buNone/>
            </a:pPr>
            <a:r>
              <a:rPr lang="pt-BR" sz="1500" dirty="0" err="1" smtClean="0">
                <a:latin typeface="Arial Narrow" pitchFamily="34" charset="0"/>
              </a:rPr>
              <a:t>Deilda</a:t>
            </a:r>
            <a:r>
              <a:rPr lang="pt-BR" sz="1500" dirty="0" smtClean="0">
                <a:latin typeface="Arial Narrow" pitchFamily="34" charset="0"/>
              </a:rPr>
              <a:t> Souza de Matos</a:t>
            </a:r>
          </a:p>
          <a:p>
            <a:pPr algn="ctr">
              <a:buNone/>
            </a:pPr>
            <a:r>
              <a:rPr lang="pt-BR" sz="1500" dirty="0" smtClean="0">
                <a:latin typeface="Arial Narrow" pitchFamily="34" charset="0"/>
              </a:rPr>
              <a:t>Silvia Pereira de Araújo</a:t>
            </a:r>
          </a:p>
          <a:p>
            <a:pPr algn="ctr">
              <a:buNone/>
            </a:pPr>
            <a:r>
              <a:rPr lang="pt-BR" sz="1500" dirty="0" err="1" smtClean="0">
                <a:latin typeface="Arial Narrow" pitchFamily="34" charset="0"/>
              </a:rPr>
              <a:t>Neocleider</a:t>
            </a:r>
            <a:r>
              <a:rPr lang="pt-BR" sz="1500" dirty="0" smtClean="0">
                <a:latin typeface="Arial Narrow" pitchFamily="34" charset="0"/>
              </a:rPr>
              <a:t> de Fátima </a:t>
            </a:r>
            <a:r>
              <a:rPr lang="pt-BR" sz="1500" dirty="0" err="1" smtClean="0">
                <a:latin typeface="Arial Narrow" pitchFamily="34" charset="0"/>
              </a:rPr>
              <a:t>Belgara</a:t>
            </a:r>
            <a:endParaRPr lang="pt-BR" sz="1500" dirty="0" smtClean="0">
              <a:latin typeface="Arial Narrow" pitchFamily="34" charset="0"/>
            </a:endParaRPr>
          </a:p>
          <a:p>
            <a:pPr>
              <a:buNone/>
            </a:pPr>
            <a:endParaRPr lang="pt-BR" sz="800" dirty="0" smtClean="0">
              <a:latin typeface="Arial Narrow" pitchFamily="34" charset="0"/>
            </a:endParaRPr>
          </a:p>
          <a:p>
            <a:pPr>
              <a:buNone/>
            </a:pPr>
            <a:endParaRPr lang="pt-BR" sz="1400" dirty="0" smtClean="0">
              <a:latin typeface="Arial Narrow" pitchFamily="34" charset="0"/>
            </a:endParaRPr>
          </a:p>
          <a:p>
            <a:pPr>
              <a:buNone/>
            </a:pPr>
            <a:endParaRPr lang="pt-BR" sz="1600" dirty="0" smtClean="0">
              <a:latin typeface="Arial Narrow" pitchFamily="34" charset="0"/>
            </a:endParaRPr>
          </a:p>
          <a:p>
            <a:pPr>
              <a:buNone/>
            </a:pPr>
            <a:endParaRPr lang="pt-BR" sz="1600" b="1" dirty="0" smtClean="0">
              <a:latin typeface="Arial Narrow" pitchFamily="34" charset="0"/>
            </a:endParaRPr>
          </a:p>
          <a:p>
            <a:pPr>
              <a:buNone/>
            </a:pPr>
            <a:endParaRPr lang="pt-BR" sz="1600" dirty="0" smtClean="0">
              <a:latin typeface="Arial Narrow" pitchFamily="34" charset="0"/>
            </a:endParaRPr>
          </a:p>
          <a:p>
            <a:pPr>
              <a:buNone/>
            </a:pPr>
            <a:endParaRPr lang="pt-BR" sz="1600" dirty="0" smtClean="0">
              <a:latin typeface="Arial Narrow" pitchFamily="34" charset="0"/>
            </a:endParaRPr>
          </a:p>
          <a:p>
            <a:pPr>
              <a:buNone/>
            </a:pPr>
            <a:endParaRPr lang="pt-BR" sz="16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035047" y="6211669"/>
            <a:ext cx="2746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SECRETARIA DE ASSITÊNCIA SOCIAL</a:t>
            </a:r>
          </a:p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BOLETIM SEMESTRAL</a:t>
            </a:r>
          </a:p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VIGILÂNCIA SOCIOASSISTENCIAL</a:t>
            </a:r>
            <a:endParaRPr lang="pt-BR" sz="1200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55576" y="1052736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 smtClean="0">
                <a:latin typeface="Arial Narrow" pitchFamily="34" charset="0"/>
              </a:rPr>
              <a:t>JOSMAIL RODRIGUES</a:t>
            </a:r>
          </a:p>
          <a:p>
            <a:pPr algn="ctr"/>
            <a:r>
              <a:rPr lang="pt-BR" sz="1500" dirty="0" smtClean="0">
                <a:latin typeface="Arial Narrow" pitchFamily="34" charset="0"/>
              </a:rPr>
              <a:t>Prefeito</a:t>
            </a:r>
            <a:endParaRPr lang="pt-BR" dirty="0" smtClean="0">
              <a:latin typeface="Arial Narrow" pitchFamily="34" charset="0"/>
            </a:endParaRPr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427984" y="1052736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 smtClean="0">
                <a:latin typeface="Arial Narrow" pitchFamily="34" charset="0"/>
              </a:rPr>
              <a:t>JUCA YGARAPÉ</a:t>
            </a:r>
          </a:p>
          <a:p>
            <a:pPr algn="ctr"/>
            <a:r>
              <a:rPr lang="pt-BR" sz="1500" dirty="0" smtClean="0">
                <a:latin typeface="Arial Narrow" pitchFamily="34" charset="0"/>
              </a:rPr>
              <a:t>Vice-Prefeito</a:t>
            </a:r>
            <a:endParaRPr lang="pt-BR" dirty="0" smtClean="0">
              <a:latin typeface="Arial Narrow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51520" y="620689"/>
            <a:ext cx="367240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t-BR" sz="1400" b="1" dirty="0" smtClean="0">
                <a:latin typeface="Arial Narrow" pitchFamily="34" charset="0"/>
              </a:rPr>
              <a:t>CRAS</a:t>
            </a:r>
          </a:p>
          <a:p>
            <a:pPr>
              <a:buNone/>
            </a:pPr>
            <a:r>
              <a:rPr lang="pt-BR" sz="1400" dirty="0" err="1" smtClean="0">
                <a:latin typeface="Arial Narrow" pitchFamily="34" charset="0"/>
              </a:rPr>
              <a:t>Rosineide</a:t>
            </a:r>
            <a:r>
              <a:rPr lang="pt-BR" sz="1400" dirty="0" smtClean="0">
                <a:latin typeface="Arial Narrow" pitchFamily="34" charset="0"/>
              </a:rPr>
              <a:t> Aparecida dos </a:t>
            </a:r>
            <a:r>
              <a:rPr lang="pt-BR" sz="1400" dirty="0" smtClean="0">
                <a:latin typeface="Arial Narrow" pitchFamily="34" charset="0"/>
              </a:rPr>
              <a:t>Santos  -Diretora </a:t>
            </a:r>
            <a:r>
              <a:rPr lang="pt-BR" sz="1400" dirty="0" smtClean="0">
                <a:latin typeface="Arial Narrow" pitchFamily="34" charset="0"/>
              </a:rPr>
              <a:t>do </a:t>
            </a:r>
            <a:r>
              <a:rPr lang="pt-BR" sz="1400" dirty="0" err="1" smtClean="0">
                <a:latin typeface="Arial Narrow" pitchFamily="34" charset="0"/>
              </a:rPr>
              <a:t>Cras</a:t>
            </a:r>
            <a:r>
              <a:rPr lang="pt-BR" sz="1400" dirty="0" smtClean="0">
                <a:latin typeface="Arial Narrow" pitchFamily="34" charset="0"/>
              </a:rPr>
              <a:t> </a:t>
            </a:r>
            <a:endParaRPr lang="pt-BR" sz="1400" dirty="0" smtClean="0">
              <a:latin typeface="Arial Narrow" pitchFamily="34" charset="0"/>
            </a:endParaRPr>
          </a:p>
          <a:p>
            <a:pPr>
              <a:buNone/>
            </a:pPr>
            <a:r>
              <a:rPr lang="pt-BR" sz="1400" dirty="0" err="1" smtClean="0">
                <a:latin typeface="Arial Narrow" pitchFamily="34" charset="0"/>
              </a:rPr>
              <a:t>Lucimara</a:t>
            </a:r>
            <a:r>
              <a:rPr lang="pt-BR" sz="1400" dirty="0" smtClean="0">
                <a:latin typeface="Arial Narrow" pitchFamily="34" charset="0"/>
              </a:rPr>
              <a:t> </a:t>
            </a:r>
            <a:r>
              <a:rPr lang="pt-BR" sz="1400" dirty="0" err="1" smtClean="0">
                <a:latin typeface="Arial Narrow" pitchFamily="34" charset="0"/>
              </a:rPr>
              <a:t>Ocampos</a:t>
            </a:r>
            <a:r>
              <a:rPr lang="pt-BR" sz="1400" dirty="0" smtClean="0">
                <a:latin typeface="Arial Narrow" pitchFamily="34" charset="0"/>
              </a:rPr>
              <a:t> Salinas</a:t>
            </a:r>
          </a:p>
          <a:p>
            <a:pPr>
              <a:buNone/>
            </a:pPr>
            <a:r>
              <a:rPr lang="pt-BR" sz="1400" dirty="0" smtClean="0">
                <a:latin typeface="Arial Narrow" pitchFamily="34" charset="0"/>
              </a:rPr>
              <a:t>Luciene Ferreira da Rocha</a:t>
            </a:r>
          </a:p>
          <a:p>
            <a:pPr>
              <a:buNone/>
            </a:pPr>
            <a:r>
              <a:rPr lang="pt-BR" sz="1400" dirty="0" smtClean="0">
                <a:latin typeface="Arial Narrow" pitchFamily="34" charset="0"/>
              </a:rPr>
              <a:t>Maria Helena </a:t>
            </a:r>
            <a:r>
              <a:rPr lang="pt-BR" sz="1400" dirty="0" err="1" smtClean="0">
                <a:latin typeface="Arial Narrow" pitchFamily="34" charset="0"/>
              </a:rPr>
              <a:t>Arguelho</a:t>
            </a:r>
            <a:r>
              <a:rPr lang="pt-BR" sz="1400" dirty="0" smtClean="0">
                <a:latin typeface="Arial Narrow" pitchFamily="34" charset="0"/>
              </a:rPr>
              <a:t> Portela </a:t>
            </a:r>
            <a:r>
              <a:rPr lang="pt-BR" sz="1400" dirty="0" err="1" smtClean="0">
                <a:latin typeface="Arial Narrow" pitchFamily="34" charset="0"/>
              </a:rPr>
              <a:t>Blan</a:t>
            </a:r>
            <a:endParaRPr lang="pt-BR" sz="1400" dirty="0" smtClean="0">
              <a:latin typeface="Arial Narrow" pitchFamily="34" charset="0"/>
            </a:endParaRPr>
          </a:p>
          <a:p>
            <a:pPr>
              <a:buNone/>
            </a:pPr>
            <a:r>
              <a:rPr lang="pt-BR" sz="1400" dirty="0" smtClean="0">
                <a:latin typeface="Arial Narrow" pitchFamily="34" charset="0"/>
              </a:rPr>
              <a:t>Tereza </a:t>
            </a:r>
            <a:r>
              <a:rPr lang="pt-BR" sz="1400" dirty="0" err="1" smtClean="0">
                <a:latin typeface="Arial Narrow" pitchFamily="34" charset="0"/>
              </a:rPr>
              <a:t>Izilda</a:t>
            </a:r>
            <a:r>
              <a:rPr lang="pt-BR" sz="1400" dirty="0" smtClean="0">
                <a:latin typeface="Arial Narrow" pitchFamily="34" charset="0"/>
              </a:rPr>
              <a:t> V. </a:t>
            </a:r>
            <a:r>
              <a:rPr lang="pt-BR" sz="1400" dirty="0" err="1" smtClean="0">
                <a:latin typeface="Arial Narrow" pitchFamily="34" charset="0"/>
              </a:rPr>
              <a:t>Mandetta</a:t>
            </a:r>
            <a:r>
              <a:rPr lang="pt-BR" sz="1400" dirty="0" smtClean="0">
                <a:latin typeface="Arial Narrow" pitchFamily="34" charset="0"/>
              </a:rPr>
              <a:t> </a:t>
            </a:r>
            <a:r>
              <a:rPr lang="pt-BR" sz="1400" dirty="0" err="1" smtClean="0">
                <a:latin typeface="Arial Narrow" pitchFamily="34" charset="0"/>
              </a:rPr>
              <a:t>Castioni</a:t>
            </a:r>
            <a:endParaRPr lang="pt-BR" sz="1400" dirty="0" smtClean="0">
              <a:latin typeface="Arial Narrow" pitchFamily="34" charset="0"/>
            </a:endParaRPr>
          </a:p>
          <a:p>
            <a:pPr>
              <a:buNone/>
            </a:pPr>
            <a:r>
              <a:rPr lang="pt-BR" sz="1400" dirty="0" err="1" smtClean="0">
                <a:latin typeface="Arial Narrow" pitchFamily="34" charset="0"/>
              </a:rPr>
              <a:t>Leonida</a:t>
            </a:r>
            <a:r>
              <a:rPr lang="pt-BR" sz="1400" dirty="0" smtClean="0">
                <a:latin typeface="Arial Narrow" pitchFamily="34" charset="0"/>
              </a:rPr>
              <a:t> Rocha Ortega</a:t>
            </a:r>
          </a:p>
          <a:p>
            <a:pPr>
              <a:buNone/>
            </a:pPr>
            <a:r>
              <a:rPr lang="pt-BR" sz="1400" dirty="0" smtClean="0">
                <a:latin typeface="Arial Narrow" pitchFamily="34" charset="0"/>
              </a:rPr>
              <a:t>Marina Freitas Barbosa</a:t>
            </a:r>
          </a:p>
          <a:p>
            <a:pPr>
              <a:buNone/>
            </a:pPr>
            <a:r>
              <a:rPr lang="pt-BR" sz="1400" dirty="0" smtClean="0">
                <a:latin typeface="Arial Narrow" pitchFamily="34" charset="0"/>
              </a:rPr>
              <a:t>Larissa Souza dos Santos</a:t>
            </a:r>
          </a:p>
          <a:p>
            <a:pPr>
              <a:buNone/>
            </a:pPr>
            <a:r>
              <a:rPr lang="pt-BR" sz="1400" dirty="0" smtClean="0">
                <a:latin typeface="Arial Narrow" pitchFamily="34" charset="0"/>
              </a:rPr>
              <a:t>Ellen Aparecida Faria dos Santos</a:t>
            </a:r>
          </a:p>
          <a:p>
            <a:pPr>
              <a:buNone/>
            </a:pPr>
            <a:r>
              <a:rPr lang="pt-BR" sz="1400" dirty="0" err="1" smtClean="0">
                <a:latin typeface="Arial Narrow" pitchFamily="34" charset="0"/>
              </a:rPr>
              <a:t>Katia</a:t>
            </a:r>
            <a:r>
              <a:rPr lang="pt-BR" sz="1400" dirty="0" smtClean="0">
                <a:latin typeface="Arial Narrow" pitchFamily="34" charset="0"/>
              </a:rPr>
              <a:t> Acosta Garcia</a:t>
            </a:r>
          </a:p>
          <a:p>
            <a:pPr>
              <a:buNone/>
            </a:pPr>
            <a:r>
              <a:rPr lang="pt-BR" sz="1400" dirty="0" err="1" smtClean="0">
                <a:latin typeface="Arial Narrow" pitchFamily="34" charset="0"/>
              </a:rPr>
              <a:t>Valfrido</a:t>
            </a:r>
            <a:r>
              <a:rPr lang="pt-BR" sz="1400" dirty="0" smtClean="0">
                <a:latin typeface="Arial Narrow" pitchFamily="34" charset="0"/>
              </a:rPr>
              <a:t> </a:t>
            </a:r>
            <a:r>
              <a:rPr lang="pt-BR" sz="1400" dirty="0" err="1" smtClean="0">
                <a:latin typeface="Arial Narrow" pitchFamily="34" charset="0"/>
              </a:rPr>
              <a:t>NunesTrelha</a:t>
            </a:r>
            <a:endParaRPr lang="pt-BR" sz="1400" dirty="0" smtClean="0">
              <a:latin typeface="Arial Narrow" pitchFamily="34" charset="0"/>
            </a:endParaRPr>
          </a:p>
          <a:p>
            <a:pPr>
              <a:buNone/>
            </a:pPr>
            <a:r>
              <a:rPr lang="pt-BR" sz="1400" dirty="0" smtClean="0">
                <a:latin typeface="Arial Narrow" pitchFamily="34" charset="0"/>
              </a:rPr>
              <a:t>Abel </a:t>
            </a:r>
            <a:r>
              <a:rPr lang="pt-BR" sz="1400" dirty="0" err="1" smtClean="0">
                <a:latin typeface="Arial Narrow" pitchFamily="34" charset="0"/>
              </a:rPr>
              <a:t>Melquiades</a:t>
            </a:r>
            <a:r>
              <a:rPr lang="pt-BR" sz="1400" dirty="0" smtClean="0">
                <a:latin typeface="Arial Narrow" pitchFamily="34" charset="0"/>
              </a:rPr>
              <a:t> de Araujo</a:t>
            </a:r>
          </a:p>
          <a:p>
            <a:pPr>
              <a:buNone/>
            </a:pPr>
            <a:r>
              <a:rPr lang="pt-BR" sz="1400" dirty="0" smtClean="0">
                <a:latin typeface="Arial Narrow" pitchFamily="34" charset="0"/>
              </a:rPr>
              <a:t>Lucila Otero da Silva</a:t>
            </a:r>
          </a:p>
          <a:p>
            <a:pPr>
              <a:buNone/>
            </a:pPr>
            <a:r>
              <a:rPr lang="pt-BR" sz="1400" dirty="0" err="1" smtClean="0">
                <a:latin typeface="Arial Narrow" pitchFamily="34" charset="0"/>
              </a:rPr>
              <a:t>Laides</a:t>
            </a:r>
            <a:r>
              <a:rPr lang="pt-BR" sz="1400" dirty="0" smtClean="0">
                <a:latin typeface="Arial Narrow" pitchFamily="34" charset="0"/>
              </a:rPr>
              <a:t> Gonçalves de Avelar Santos</a:t>
            </a:r>
          </a:p>
          <a:p>
            <a:pPr>
              <a:buNone/>
            </a:pPr>
            <a:endParaRPr lang="pt-BR" sz="800" dirty="0" smtClean="0">
              <a:latin typeface="Arial Narrow" pitchFamily="34" charset="0"/>
            </a:endParaRPr>
          </a:p>
          <a:p>
            <a:pPr>
              <a:buNone/>
            </a:pPr>
            <a:r>
              <a:rPr lang="pt-BR" sz="1400" b="1" dirty="0" smtClean="0">
                <a:latin typeface="Arial Narrow" pitchFamily="34" charset="0"/>
              </a:rPr>
              <a:t>CADASTRO ÚNICO</a:t>
            </a:r>
          </a:p>
          <a:p>
            <a:pPr>
              <a:buNone/>
            </a:pPr>
            <a:r>
              <a:rPr lang="pt-BR" sz="1400" dirty="0" err="1" smtClean="0">
                <a:latin typeface="Arial Narrow" pitchFamily="34" charset="0"/>
              </a:rPr>
              <a:t>Fabiany</a:t>
            </a:r>
            <a:r>
              <a:rPr lang="pt-BR" sz="1400" dirty="0" smtClean="0">
                <a:latin typeface="Arial Narrow" pitchFamily="34" charset="0"/>
              </a:rPr>
              <a:t> </a:t>
            </a:r>
            <a:r>
              <a:rPr lang="pt-BR" sz="1400" dirty="0" err="1" smtClean="0">
                <a:latin typeface="Arial Narrow" pitchFamily="34" charset="0"/>
              </a:rPr>
              <a:t>Sotani</a:t>
            </a:r>
            <a:r>
              <a:rPr lang="pt-BR" sz="1400" dirty="0" smtClean="0">
                <a:latin typeface="Arial Narrow" pitchFamily="34" charset="0"/>
              </a:rPr>
              <a:t> </a:t>
            </a:r>
            <a:r>
              <a:rPr lang="pt-BR" sz="1400" dirty="0" smtClean="0">
                <a:latin typeface="Arial Narrow" pitchFamily="34" charset="0"/>
              </a:rPr>
              <a:t>Cavalheiro - Coordenadora</a:t>
            </a:r>
            <a:endParaRPr lang="pt-BR" sz="1400" dirty="0" smtClean="0">
              <a:latin typeface="Arial Narrow" pitchFamily="34" charset="0"/>
            </a:endParaRPr>
          </a:p>
          <a:p>
            <a:pPr>
              <a:buNone/>
            </a:pPr>
            <a:r>
              <a:rPr lang="pt-BR" sz="1400" dirty="0" smtClean="0">
                <a:latin typeface="Arial Narrow" pitchFamily="34" charset="0"/>
              </a:rPr>
              <a:t>Ivana </a:t>
            </a:r>
            <a:r>
              <a:rPr lang="pt-BR" sz="1400" dirty="0" err="1" smtClean="0">
                <a:latin typeface="Arial Narrow" pitchFamily="34" charset="0"/>
              </a:rPr>
              <a:t>Rosiley</a:t>
            </a:r>
            <a:r>
              <a:rPr lang="pt-BR" sz="1400" dirty="0" smtClean="0">
                <a:latin typeface="Arial Narrow" pitchFamily="34" charset="0"/>
              </a:rPr>
              <a:t> Oliveira Pires</a:t>
            </a:r>
          </a:p>
          <a:p>
            <a:pPr>
              <a:buNone/>
            </a:pPr>
            <a:r>
              <a:rPr lang="pt-BR" sz="1400" dirty="0" smtClean="0">
                <a:latin typeface="Arial Narrow" pitchFamily="34" charset="0"/>
              </a:rPr>
              <a:t>Maria Eliza Coronel Dorneles</a:t>
            </a:r>
          </a:p>
          <a:p>
            <a:pPr>
              <a:buNone/>
            </a:pPr>
            <a:r>
              <a:rPr lang="pt-BR" sz="1400" dirty="0" smtClean="0">
                <a:latin typeface="Arial Narrow" pitchFamily="34" charset="0"/>
              </a:rPr>
              <a:t>Luana Aparecida Otero Brites</a:t>
            </a:r>
          </a:p>
          <a:p>
            <a:pPr algn="ctr">
              <a:buNone/>
            </a:pPr>
            <a:endParaRPr lang="pt-BR" sz="800" dirty="0" smtClean="0">
              <a:latin typeface="Arial Narrow" pitchFamily="34" charset="0"/>
            </a:endParaRPr>
          </a:p>
          <a:p>
            <a:pPr algn="ctr">
              <a:buNone/>
            </a:pPr>
            <a:endParaRPr lang="pt-BR" sz="1400" dirty="0" smtClean="0">
              <a:latin typeface="Arial Narrow" pitchFamily="34" charset="0"/>
            </a:endParaRPr>
          </a:p>
          <a:p>
            <a:pPr>
              <a:buNone/>
            </a:pPr>
            <a:endParaRPr lang="pt-BR" sz="1400" dirty="0" smtClean="0">
              <a:latin typeface="Arial Narrow" pitchFamily="34" charset="0"/>
            </a:endParaRPr>
          </a:p>
          <a:p>
            <a:pPr>
              <a:buNone/>
            </a:pPr>
            <a:endParaRPr lang="pt-BR" sz="800" b="1" dirty="0" smtClean="0">
              <a:latin typeface="Arial Narrow" pitchFamily="34" charset="0"/>
            </a:endParaRPr>
          </a:p>
          <a:p>
            <a:pPr>
              <a:buNone/>
            </a:pPr>
            <a:endParaRPr lang="pt-BR" sz="800" dirty="0" smtClean="0">
              <a:latin typeface="Arial Narrow" pitchFamily="34" charset="0"/>
            </a:endParaRPr>
          </a:p>
          <a:p>
            <a:pPr>
              <a:buNone/>
            </a:pPr>
            <a:endParaRPr lang="pt-BR" sz="1600" dirty="0" smtClean="0">
              <a:latin typeface="Arial Narrow" pitchFamily="34" charset="0"/>
            </a:endParaRPr>
          </a:p>
          <a:p>
            <a:pPr>
              <a:buNone/>
            </a:pPr>
            <a:endParaRPr lang="pt-BR" sz="1600" b="1" dirty="0" smtClean="0">
              <a:latin typeface="Arial Narrow" pitchFamily="34" charset="0"/>
            </a:endParaRPr>
          </a:p>
          <a:p>
            <a:pPr>
              <a:buNone/>
            </a:pPr>
            <a:endParaRPr lang="pt-BR" sz="1600" dirty="0" smtClean="0">
              <a:latin typeface="Arial Narrow" pitchFamily="34" charset="0"/>
            </a:endParaRPr>
          </a:p>
          <a:p>
            <a:pPr>
              <a:buNone/>
            </a:pPr>
            <a:endParaRPr lang="pt-BR" sz="1600" dirty="0" smtClean="0">
              <a:latin typeface="Arial Narrow" pitchFamily="34" charset="0"/>
            </a:endParaRPr>
          </a:p>
          <a:p>
            <a:pPr>
              <a:buNone/>
            </a:pPr>
            <a:endParaRPr lang="pt-BR" sz="16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6035047" y="6211669"/>
            <a:ext cx="2746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SECRETARIA DE ASSITÊNCIA SOCIAL</a:t>
            </a:r>
          </a:p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BOLETIM SEMESTRAL</a:t>
            </a:r>
          </a:p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VIGILÂNCIA SOCIOASSISTENCIAL</a:t>
            </a:r>
            <a:endParaRPr lang="pt-BR" sz="1200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95936" y="69269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None/>
            </a:pPr>
            <a:r>
              <a:rPr lang="pt-BR" sz="1400" b="1" dirty="0" smtClean="0">
                <a:latin typeface="Arial Narrow" pitchFamily="34" charset="0"/>
              </a:rPr>
              <a:t>CREAS</a:t>
            </a:r>
          </a:p>
          <a:p>
            <a:pPr algn="r">
              <a:buNone/>
            </a:pPr>
            <a:r>
              <a:rPr lang="pt-BR" sz="1400" dirty="0" smtClean="0">
                <a:latin typeface="Arial Narrow" pitchFamily="34" charset="0"/>
              </a:rPr>
              <a:t>Leia Pereira da </a:t>
            </a:r>
            <a:r>
              <a:rPr lang="pt-BR" sz="1400" dirty="0" smtClean="0">
                <a:latin typeface="Arial Narrow" pitchFamily="34" charset="0"/>
              </a:rPr>
              <a:t>Silva – Diretora do </a:t>
            </a:r>
            <a:r>
              <a:rPr lang="pt-BR" sz="1400" dirty="0" err="1" smtClean="0">
                <a:latin typeface="Arial Narrow" pitchFamily="34" charset="0"/>
              </a:rPr>
              <a:t>Creas</a:t>
            </a:r>
            <a:endParaRPr lang="pt-BR" sz="1400" dirty="0" smtClean="0">
              <a:latin typeface="Arial Narrow" pitchFamily="34" charset="0"/>
            </a:endParaRPr>
          </a:p>
          <a:p>
            <a:pPr algn="r">
              <a:buNone/>
            </a:pPr>
            <a:r>
              <a:rPr lang="pt-BR" sz="1400" dirty="0" smtClean="0">
                <a:latin typeface="Arial Narrow" pitchFamily="34" charset="0"/>
              </a:rPr>
              <a:t>Elisa Mariana Carvalho Ribeiro</a:t>
            </a:r>
          </a:p>
          <a:p>
            <a:pPr algn="r">
              <a:buNone/>
            </a:pPr>
            <a:r>
              <a:rPr lang="pt-BR" sz="1400" dirty="0" err="1" smtClean="0">
                <a:latin typeface="Arial Narrow" pitchFamily="34" charset="0"/>
              </a:rPr>
              <a:t>Elizângela</a:t>
            </a:r>
            <a:r>
              <a:rPr lang="pt-BR" sz="1400" dirty="0" smtClean="0">
                <a:latin typeface="Arial Narrow" pitchFamily="34" charset="0"/>
              </a:rPr>
              <a:t> </a:t>
            </a:r>
            <a:r>
              <a:rPr lang="pt-BR" sz="1400" dirty="0" smtClean="0">
                <a:latin typeface="Arial Narrow" pitchFamily="34" charset="0"/>
              </a:rPr>
              <a:t>de Souza Oliveira</a:t>
            </a:r>
          </a:p>
          <a:p>
            <a:pPr algn="r">
              <a:buNone/>
            </a:pPr>
            <a:r>
              <a:rPr lang="pt-BR" sz="1400" dirty="0" smtClean="0">
                <a:latin typeface="Arial Narrow" pitchFamily="34" charset="0"/>
              </a:rPr>
              <a:t>Jacqueline Leandro da Silva</a:t>
            </a:r>
          </a:p>
          <a:p>
            <a:pPr algn="r">
              <a:buNone/>
            </a:pPr>
            <a:r>
              <a:rPr lang="pt-BR" sz="1400" dirty="0" err="1" smtClean="0">
                <a:latin typeface="Arial Narrow" pitchFamily="34" charset="0"/>
              </a:rPr>
              <a:t>Evellyn</a:t>
            </a:r>
            <a:r>
              <a:rPr lang="pt-BR" sz="1400" dirty="0" smtClean="0">
                <a:latin typeface="Arial Narrow" pitchFamily="34" charset="0"/>
              </a:rPr>
              <a:t> </a:t>
            </a:r>
            <a:r>
              <a:rPr lang="pt-BR" sz="1400" dirty="0" err="1" smtClean="0">
                <a:latin typeface="Arial Narrow" pitchFamily="34" charset="0"/>
              </a:rPr>
              <a:t>Dayane</a:t>
            </a:r>
            <a:r>
              <a:rPr lang="pt-BR" sz="1400" dirty="0" smtClean="0">
                <a:latin typeface="Arial Narrow" pitchFamily="34" charset="0"/>
              </a:rPr>
              <a:t> Antunes D. O. Brandão</a:t>
            </a:r>
          </a:p>
          <a:p>
            <a:pPr algn="r">
              <a:buNone/>
            </a:pPr>
            <a:r>
              <a:rPr lang="pt-BR" sz="1400" dirty="0" smtClean="0">
                <a:latin typeface="Arial Narrow" pitchFamily="34" charset="0"/>
              </a:rPr>
              <a:t>David </a:t>
            </a:r>
            <a:r>
              <a:rPr lang="pt-BR" sz="1400" dirty="0" err="1" smtClean="0">
                <a:latin typeface="Arial Narrow" pitchFamily="34" charset="0"/>
              </a:rPr>
              <a:t>Benites</a:t>
            </a:r>
            <a:endParaRPr lang="pt-BR" sz="1400" dirty="0" smtClean="0">
              <a:latin typeface="Arial Narrow" pitchFamily="34" charset="0"/>
            </a:endParaRPr>
          </a:p>
          <a:p>
            <a:pPr algn="r">
              <a:buNone/>
            </a:pPr>
            <a:r>
              <a:rPr lang="pt-BR" sz="1400" dirty="0" smtClean="0">
                <a:latin typeface="Arial Narrow" pitchFamily="34" charset="0"/>
              </a:rPr>
              <a:t>Guiomar de </a:t>
            </a:r>
            <a:r>
              <a:rPr lang="pt-BR" sz="1400" dirty="0" err="1" smtClean="0">
                <a:latin typeface="Arial Narrow" pitchFamily="34" charset="0"/>
              </a:rPr>
              <a:t>Cassia</a:t>
            </a:r>
            <a:r>
              <a:rPr lang="pt-BR" sz="1400" dirty="0" smtClean="0">
                <a:latin typeface="Arial Narrow" pitchFamily="34" charset="0"/>
              </a:rPr>
              <a:t> </a:t>
            </a:r>
            <a:r>
              <a:rPr lang="pt-BR" sz="1400" dirty="0" err="1" smtClean="0">
                <a:latin typeface="Arial Narrow" pitchFamily="34" charset="0"/>
              </a:rPr>
              <a:t>Petri</a:t>
            </a:r>
            <a:r>
              <a:rPr lang="pt-BR" sz="1400" dirty="0" smtClean="0">
                <a:latin typeface="Arial Narrow" pitchFamily="34" charset="0"/>
              </a:rPr>
              <a:t> Matos</a:t>
            </a:r>
          </a:p>
          <a:p>
            <a:pPr algn="r">
              <a:buNone/>
            </a:pPr>
            <a:endParaRPr lang="pt-BR" sz="1400" b="1" dirty="0" smtClean="0">
              <a:latin typeface="Arial Narrow" pitchFamily="34" charset="0"/>
            </a:endParaRPr>
          </a:p>
          <a:p>
            <a:pPr algn="r">
              <a:buNone/>
            </a:pPr>
            <a:r>
              <a:rPr lang="pt-BR" sz="1400" b="1" dirty="0" smtClean="0">
                <a:latin typeface="Arial Narrow" pitchFamily="34" charset="0"/>
              </a:rPr>
              <a:t>CASA DE ACOLHIMENTO RAIO DE SOL</a:t>
            </a:r>
          </a:p>
          <a:p>
            <a:pPr algn="r">
              <a:buNone/>
            </a:pPr>
            <a:r>
              <a:rPr lang="pt-BR" sz="1400" dirty="0" smtClean="0">
                <a:latin typeface="Arial Narrow" pitchFamily="34" charset="0"/>
              </a:rPr>
              <a:t>Bruna </a:t>
            </a:r>
            <a:r>
              <a:rPr lang="pt-BR" sz="1400" dirty="0" err="1" smtClean="0">
                <a:latin typeface="Arial Narrow" pitchFamily="34" charset="0"/>
              </a:rPr>
              <a:t>Scherer</a:t>
            </a:r>
            <a:r>
              <a:rPr lang="pt-BR" sz="1400" dirty="0" smtClean="0">
                <a:latin typeface="Arial Narrow" pitchFamily="34" charset="0"/>
              </a:rPr>
              <a:t> da </a:t>
            </a:r>
            <a:r>
              <a:rPr lang="pt-BR" sz="1400" dirty="0" smtClean="0">
                <a:latin typeface="Arial Narrow" pitchFamily="34" charset="0"/>
              </a:rPr>
              <a:t>Silva – Diretora Raio de Sol</a:t>
            </a:r>
          </a:p>
          <a:p>
            <a:pPr algn="r">
              <a:buNone/>
            </a:pPr>
            <a:r>
              <a:rPr lang="pt-BR" sz="1400" dirty="0" err="1" smtClean="0">
                <a:latin typeface="Arial Narrow" pitchFamily="34" charset="0"/>
              </a:rPr>
              <a:t>Josiane</a:t>
            </a:r>
            <a:r>
              <a:rPr lang="pt-BR" sz="1400" dirty="0" smtClean="0">
                <a:latin typeface="Arial Narrow" pitchFamily="34" charset="0"/>
              </a:rPr>
              <a:t> </a:t>
            </a:r>
            <a:r>
              <a:rPr lang="pt-BR" sz="1400" dirty="0" smtClean="0">
                <a:latin typeface="Arial Narrow" pitchFamily="34" charset="0"/>
              </a:rPr>
              <a:t>Cardoso Muller</a:t>
            </a:r>
          </a:p>
          <a:p>
            <a:pPr algn="r">
              <a:buNone/>
            </a:pPr>
            <a:r>
              <a:rPr lang="pt-BR" sz="1400" dirty="0" smtClean="0">
                <a:latin typeface="Arial Narrow" pitchFamily="34" charset="0"/>
              </a:rPr>
              <a:t>Hellen Cristina da Silva</a:t>
            </a:r>
          </a:p>
          <a:p>
            <a:pPr algn="r">
              <a:buNone/>
            </a:pPr>
            <a:r>
              <a:rPr lang="pt-BR" sz="1400" dirty="0" smtClean="0">
                <a:latin typeface="Arial Narrow" pitchFamily="34" charset="0"/>
              </a:rPr>
              <a:t>Bruna Palermo da Rosa</a:t>
            </a:r>
          </a:p>
          <a:p>
            <a:pPr algn="r">
              <a:buNone/>
            </a:pPr>
            <a:r>
              <a:rPr lang="pt-BR" sz="1400" dirty="0" err="1" smtClean="0">
                <a:latin typeface="Arial Narrow" pitchFamily="34" charset="0"/>
              </a:rPr>
              <a:t>Marlei</a:t>
            </a:r>
            <a:r>
              <a:rPr lang="pt-BR" sz="1400" dirty="0" smtClean="0">
                <a:latin typeface="Arial Narrow" pitchFamily="34" charset="0"/>
              </a:rPr>
              <a:t> Melo Rocha</a:t>
            </a:r>
          </a:p>
          <a:p>
            <a:pPr algn="r">
              <a:buNone/>
            </a:pPr>
            <a:r>
              <a:rPr lang="pt-BR" sz="1400" dirty="0" err="1" smtClean="0">
                <a:latin typeface="Arial Narrow" pitchFamily="34" charset="0"/>
              </a:rPr>
              <a:t>Waldeneide</a:t>
            </a:r>
            <a:r>
              <a:rPr lang="pt-BR" sz="1400" dirty="0" smtClean="0">
                <a:latin typeface="Arial Narrow" pitchFamily="34" charset="0"/>
              </a:rPr>
              <a:t> Alves Medeiros </a:t>
            </a:r>
            <a:r>
              <a:rPr lang="pt-BR" sz="1400" dirty="0" err="1" smtClean="0">
                <a:latin typeface="Arial Narrow" pitchFamily="34" charset="0"/>
              </a:rPr>
              <a:t>Mazina</a:t>
            </a:r>
            <a:endParaRPr lang="pt-BR" sz="1400" dirty="0" smtClean="0">
              <a:latin typeface="Arial Narrow" pitchFamily="34" charset="0"/>
            </a:endParaRPr>
          </a:p>
          <a:p>
            <a:pPr algn="r">
              <a:buNone/>
            </a:pPr>
            <a:r>
              <a:rPr lang="pt-BR" sz="1400" dirty="0" smtClean="0">
                <a:latin typeface="Arial Narrow" pitchFamily="34" charset="0"/>
              </a:rPr>
              <a:t>Rebeca Villa</a:t>
            </a:r>
          </a:p>
          <a:p>
            <a:pPr algn="r"/>
            <a:r>
              <a:rPr lang="pt-BR" sz="1400" dirty="0" err="1" smtClean="0">
                <a:latin typeface="Arial Narrow" pitchFamily="34" charset="0"/>
              </a:rPr>
              <a:t>Maiza</a:t>
            </a:r>
            <a:r>
              <a:rPr lang="pt-BR" sz="1400" dirty="0" smtClean="0">
                <a:latin typeface="Arial Narrow" pitchFamily="34" charset="0"/>
              </a:rPr>
              <a:t> </a:t>
            </a:r>
            <a:r>
              <a:rPr lang="pt-BR" sz="1400" dirty="0" err="1" smtClean="0">
                <a:latin typeface="Arial Narrow" pitchFamily="34" charset="0"/>
              </a:rPr>
              <a:t>Akerley</a:t>
            </a:r>
            <a:r>
              <a:rPr lang="pt-BR" sz="1400" dirty="0" smtClean="0">
                <a:latin typeface="Arial Narrow" pitchFamily="34" charset="0"/>
              </a:rPr>
              <a:t> da Costa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51520" y="5085184"/>
            <a:ext cx="32223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pt-BR" sz="1500" b="1" dirty="0" smtClean="0">
                <a:latin typeface="Arial Narrow" pitchFamily="34" charset="0"/>
              </a:rPr>
              <a:t>BANDA MUNICIPAL</a:t>
            </a:r>
          </a:p>
          <a:p>
            <a:pPr>
              <a:buNone/>
            </a:pPr>
            <a:r>
              <a:rPr lang="pt-BR" sz="1500" dirty="0" err="1" smtClean="0">
                <a:latin typeface="Arial Narrow" pitchFamily="34" charset="0"/>
              </a:rPr>
              <a:t>Deyvid</a:t>
            </a:r>
            <a:r>
              <a:rPr lang="pt-BR" sz="1500" dirty="0" smtClean="0">
                <a:latin typeface="Arial Narrow" pitchFamily="34" charset="0"/>
              </a:rPr>
              <a:t> Junior Felizardo </a:t>
            </a:r>
            <a:r>
              <a:rPr lang="pt-BR" sz="1500" dirty="0" smtClean="0">
                <a:latin typeface="Arial Narrow" pitchFamily="34" charset="0"/>
              </a:rPr>
              <a:t>– Maestro Regente</a:t>
            </a:r>
            <a:endParaRPr lang="pt-BR" sz="1500" dirty="0" smtClean="0">
              <a:latin typeface="Arial Narrow" pitchFamily="34" charset="0"/>
            </a:endParaRPr>
          </a:p>
          <a:p>
            <a:pPr>
              <a:buNone/>
            </a:pPr>
            <a:r>
              <a:rPr lang="pt-BR" sz="1500" dirty="0" smtClean="0">
                <a:latin typeface="Arial Narrow" pitchFamily="34" charset="0"/>
              </a:rPr>
              <a:t>João Lucas Rosa Ortega</a:t>
            </a:r>
          </a:p>
          <a:p>
            <a:pPr>
              <a:buNone/>
            </a:pPr>
            <a:r>
              <a:rPr lang="pt-BR" sz="1500" dirty="0" smtClean="0">
                <a:latin typeface="Arial Narrow" pitchFamily="34" charset="0"/>
              </a:rPr>
              <a:t>Aline de Souza Ruiz</a:t>
            </a:r>
            <a:endParaRPr lang="pt-BR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755576" y="1340768"/>
            <a:ext cx="7580921" cy="2308324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Proteção Social Básica</a:t>
            </a:r>
            <a:endParaRPr lang="pt-BR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581128"/>
            <a:ext cx="411625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6035047" y="6239053"/>
            <a:ext cx="2746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SECRETARIA DE ASSITÊNCIA SOCIAL</a:t>
            </a:r>
          </a:p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BOLETIM SEMESTRAL</a:t>
            </a:r>
          </a:p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VIGILÂNCIA SOCIOASSISTENCIAL</a:t>
            </a:r>
            <a:endParaRPr lang="pt-BR" sz="1200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Pictures\cra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2699792" cy="1916831"/>
          </a:xfrm>
          <a:prstGeom prst="rect">
            <a:avLst/>
          </a:prstGeom>
          <a:noFill/>
        </p:spPr>
      </p:pic>
      <p:graphicFrame>
        <p:nvGraphicFramePr>
          <p:cNvPr id="5" name="Espaço Reservado para Conteúdo 7"/>
          <p:cNvGraphicFramePr>
            <a:graphicFrameLocks/>
          </p:cNvGraphicFramePr>
          <p:nvPr/>
        </p:nvGraphicFramePr>
        <p:xfrm>
          <a:off x="2843808" y="0"/>
          <a:ext cx="5832648" cy="554453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466502"/>
                <a:gridCol w="1366146"/>
              </a:tblGrid>
              <a:tr h="573706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Bahnschrift Light SemiCondensed" pitchFamily="34" charset="0"/>
                        </a:rPr>
                        <a:t>Tipo de Atendimento</a:t>
                      </a:r>
                      <a:endParaRPr lang="pt-BR" dirty="0">
                        <a:latin typeface="Bahnschrift Light SemiCondense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Bahnschrift Light SemiCondensed" pitchFamily="34" charset="0"/>
                        </a:rPr>
                        <a:t>Quantidade</a:t>
                      </a:r>
                      <a:endParaRPr lang="pt-BR" dirty="0">
                        <a:latin typeface="Bahnschrift Light SemiCondensed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12956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latin typeface="Bahnschrift Light SemiCondensed" pitchFamily="34" charset="0"/>
                        </a:rPr>
                        <a:t>Atendimento Remoto (telefone fixo, celular, </a:t>
                      </a:r>
                      <a:r>
                        <a:rPr lang="pt-BR" sz="1800" dirty="0" err="1" smtClean="0">
                          <a:latin typeface="Bahnschrift Light SemiCondensed" pitchFamily="34" charset="0"/>
                        </a:rPr>
                        <a:t>whatsap</a:t>
                      </a:r>
                      <a:r>
                        <a:rPr lang="pt-BR" sz="1800" dirty="0" smtClean="0">
                          <a:latin typeface="Bahnschrift Light SemiCondensed" pitchFamily="34" charset="0"/>
                        </a:rPr>
                        <a:t>)</a:t>
                      </a:r>
                      <a:endParaRPr lang="pt-BR" sz="1800" dirty="0" smtClean="0">
                        <a:latin typeface="Bahnschrift Light SemiCondense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Bahnschrift Light SemiCondensed" pitchFamily="34" charset="0"/>
                        </a:rPr>
                        <a:t>159</a:t>
                      </a:r>
                      <a:endParaRPr lang="pt-BR" dirty="0">
                        <a:latin typeface="Bahnschrift Light SemiCondensed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02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Bahnschrift Light SemiCondensed" pitchFamily="34" charset="0"/>
                        </a:rPr>
                        <a:t>Atividades PAIF</a:t>
                      </a:r>
                      <a:endParaRPr lang="pt-BR" sz="1800" dirty="0" smtClean="0">
                        <a:latin typeface="Bahnschrift Light SemiCondense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Bahnschrift Light SemiCondensed" pitchFamily="34" charset="0"/>
                        </a:rPr>
                        <a:t>290</a:t>
                      </a:r>
                      <a:endParaRPr lang="pt-BR" dirty="0">
                        <a:latin typeface="Bahnschrift Light SemiCondensed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058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Bahnschrift Light SemiCondensed" pitchFamily="34" charset="0"/>
                        </a:rPr>
                        <a:t>Atividades </a:t>
                      </a:r>
                      <a:r>
                        <a:rPr lang="pt-BR" sz="1800" baseline="0" dirty="0" smtClean="0">
                          <a:latin typeface="Bahnschrift Light SemiCondensed" pitchFamily="34" charset="0"/>
                        </a:rPr>
                        <a:t>SCFV</a:t>
                      </a:r>
                      <a:endParaRPr lang="pt-BR" sz="1800" dirty="0" smtClean="0">
                        <a:latin typeface="Bahnschrift Light SemiCondense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Bahnschrift Light SemiCondensed" pitchFamily="34" charset="0"/>
                        </a:rPr>
                        <a:t>465</a:t>
                      </a:r>
                      <a:endParaRPr lang="pt-BR" dirty="0">
                        <a:latin typeface="Bahnschrift Light SemiCondensed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1304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latin typeface="Bahnschrift Light SemiCondensed" pitchFamily="34" charset="0"/>
                        </a:rPr>
                        <a:t>Atendimento BPC</a:t>
                      </a:r>
                      <a:endParaRPr lang="pt-BR" sz="1800" dirty="0" smtClean="0">
                        <a:latin typeface="Bahnschrift Light SemiCondense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Bahnschrift Light SemiCondensed" pitchFamily="34" charset="0"/>
                          <a:cs typeface="+mn-cs"/>
                        </a:rPr>
                        <a:t>273</a:t>
                      </a:r>
                      <a:endParaRPr lang="pt-BR" dirty="0">
                        <a:latin typeface="Bahnschrift Light SemiCondensed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16864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latin typeface="Bahnschrift Light SemiCondensed" pitchFamily="34" charset="0"/>
                          <a:cs typeface="Arial" pitchFamily="34" charset="0"/>
                        </a:rPr>
                        <a:t>Atendimento Socio</a:t>
                      </a:r>
                      <a:r>
                        <a:rPr lang="pt-BR" sz="1800" baseline="0" dirty="0" smtClean="0">
                          <a:latin typeface="Bahnschrift Light SemiCondensed" pitchFamily="34" charset="0"/>
                          <a:cs typeface="Arial" pitchFamily="34" charset="0"/>
                        </a:rPr>
                        <a:t>assistencial</a:t>
                      </a:r>
                      <a:endParaRPr lang="pt-BR" sz="1800" dirty="0" smtClean="0">
                        <a:latin typeface="Bahnschrift Light SemiCondensed" pitchFamily="34" charset="0"/>
                        <a:cs typeface="Arial" pitchFamily="34" charset="0"/>
                      </a:endParaRPr>
                    </a:p>
                    <a:p>
                      <a:endParaRPr lang="pt-BR" sz="1800" dirty="0" smtClean="0">
                        <a:latin typeface="Bahnschrift Light SemiCondense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Bahnschrift Light SemiCondensed" pitchFamily="34" charset="0"/>
                          <a:cs typeface="Arial" pitchFamily="34" charset="0"/>
                        </a:rPr>
                        <a:t>2.362</a:t>
                      </a:r>
                      <a:endParaRPr lang="pt-BR" dirty="0">
                        <a:latin typeface="Bahnschrift Light SemiCondensed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78259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latin typeface="Bahnschrift Light SemiCondensed" pitchFamily="34" charset="0"/>
                        </a:rPr>
                        <a:t>Benefício Eventual: (Cesta Básica, Cobertor, Passagem, Documentação</a:t>
                      </a:r>
                      <a:r>
                        <a:rPr lang="pt-BR" sz="1800" baseline="0" dirty="0" smtClean="0">
                          <a:latin typeface="Bahnschrift Light SemiCondensed" pitchFamily="34" charset="0"/>
                        </a:rPr>
                        <a:t> Civil</a:t>
                      </a:r>
                      <a:r>
                        <a:rPr lang="pt-BR" sz="1800" dirty="0" smtClean="0">
                          <a:latin typeface="Bahnschrift Light SemiCondensed" pitchFamily="34" charset="0"/>
                        </a:rPr>
                        <a:t>, Cobertor,</a:t>
                      </a:r>
                      <a:r>
                        <a:rPr lang="pt-BR" sz="1800" baseline="0" dirty="0" smtClean="0">
                          <a:latin typeface="Bahnschrift Light SemiCondensed" pitchFamily="34" charset="0"/>
                        </a:rPr>
                        <a:t> Auxílio Natalidade</a:t>
                      </a:r>
                      <a:r>
                        <a:rPr lang="pt-BR" sz="1800" dirty="0" smtClean="0">
                          <a:latin typeface="Bahnschrift Light SemiCondensed" pitchFamily="34" charset="0"/>
                        </a:rPr>
                        <a:t>);</a:t>
                      </a:r>
                      <a:endParaRPr lang="pt-BR" sz="1800" dirty="0" smtClean="0">
                        <a:latin typeface="Bahnschrift Light SemiCondense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 smtClean="0">
                        <a:latin typeface="Bahnschrift Light SemiCondensed" pitchFamily="34" charset="0"/>
                      </a:endParaRPr>
                    </a:p>
                    <a:p>
                      <a:pPr algn="ctr"/>
                      <a:r>
                        <a:rPr lang="pt-BR" dirty="0" smtClean="0">
                          <a:latin typeface="Bahnschrift Light SemiCondensed" pitchFamily="34" charset="0"/>
                        </a:rPr>
                        <a:t>1128</a:t>
                      </a:r>
                      <a:endParaRPr lang="pt-BR" dirty="0">
                        <a:latin typeface="Bahnschrift Light SemiCondensed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2102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latin typeface="Bahnschrift Light SemiCondensed" pitchFamily="34" charset="0"/>
                        </a:rPr>
                        <a:t>Encaminhamentos p/ Rede</a:t>
                      </a:r>
                      <a:endParaRPr lang="pt-BR" sz="1800" dirty="0" smtClean="0">
                        <a:latin typeface="Bahnschrift Light SemiCondense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Bahnschrift Light SemiCondensed" pitchFamily="34" charset="0"/>
                        </a:rPr>
                        <a:t>209</a:t>
                      </a:r>
                      <a:endParaRPr lang="pt-BR" dirty="0">
                        <a:latin typeface="Bahnschrift Light SemiCondensed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7773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latin typeface="Bahnschrift Light SemiCondensed" pitchFamily="34" charset="0"/>
                        </a:rPr>
                        <a:t>Passe Livre Intermunicipal</a:t>
                      </a:r>
                      <a:endParaRPr lang="pt-BR" sz="1800" dirty="0" smtClean="0">
                        <a:latin typeface="Bahnschrift Light SemiCondense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Bahnschrift Light SemiCondensed" pitchFamily="34" charset="0"/>
                        </a:rPr>
                        <a:t>62</a:t>
                      </a:r>
                      <a:endParaRPr lang="pt-BR" dirty="0">
                        <a:latin typeface="Bahnschrift Light SemiCondensed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62221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latin typeface="Bahnschrift Light SemiCondensed" pitchFamily="34" charset="0"/>
                        </a:rPr>
                        <a:t>Visitas Domiciliares</a:t>
                      </a:r>
                      <a:endParaRPr lang="pt-BR" sz="1800" dirty="0" smtClean="0">
                        <a:latin typeface="Bahnschrift Light SemiCondense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Bahnschrift Light SemiCondensed" pitchFamily="34" charset="0"/>
                        </a:rPr>
                        <a:t>1.054</a:t>
                      </a:r>
                      <a:endParaRPr lang="pt-BR" dirty="0">
                        <a:latin typeface="Bahnschrift Light SemiCondensed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83568" y="2348880"/>
          <a:ext cx="1944216" cy="1008112"/>
        </p:xfrm>
        <a:graphic>
          <a:graphicData uri="http://schemas.openxmlformats.org/presentationml/2006/ole">
            <p:oleObj spid="_x0000_s2050" name="Imagem de Bitmap" r:id="rId4" imgW="3572374" imgH="2467319" progId="PBrush">
              <p:embed/>
            </p:oleObj>
          </a:graphicData>
        </a:graphic>
      </p:graphicFrame>
      <p:pic>
        <p:nvPicPr>
          <p:cNvPr id="2051" name="Picture 3" descr="C:\Users\User\Pictures\cartilha_suas_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941168"/>
            <a:ext cx="1512168" cy="86409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861048"/>
            <a:ext cx="160633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3347864" y="5589240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Total de Atendimentos: 6.002</a:t>
            </a:r>
            <a:endParaRPr lang="pt-BR" sz="24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035047" y="6211669"/>
            <a:ext cx="2746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SECRETARIA DE ASSITÊNCIA SOCIAL</a:t>
            </a:r>
          </a:p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BOLETIM SEMESTRAL</a:t>
            </a:r>
          </a:p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VIGILÂNCIA SOCIOASSISTENCIAL</a:t>
            </a:r>
            <a:endParaRPr lang="pt-BR" sz="1200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sz="quarter" idx="1"/>
          </p:nvPr>
        </p:nvGraphicFramePr>
        <p:xfrm>
          <a:off x="1331640" y="1628800"/>
          <a:ext cx="6635079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1693"/>
                <a:gridCol w="2479171"/>
                <a:gridCol w="194421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Usuários em Acompanhamento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Visitas Domiciliares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Janeiro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142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174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Fevereiro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151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172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Março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151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163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Abril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Maio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148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Junho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121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User\Pictures\imagesPCF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88640"/>
            <a:ext cx="2664296" cy="1268760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971600" y="4725144"/>
            <a:ext cx="424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Total de Acompanhamentos: 863 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148064" y="5013176"/>
            <a:ext cx="2693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Total de Visitas: 652 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035047" y="6211669"/>
            <a:ext cx="2746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SECRETARIA DE ASSITÊNCIA SOCIAL</a:t>
            </a:r>
          </a:p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BOLETIM SEMESTRAL</a:t>
            </a:r>
          </a:p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VIGILÂNCIA SOCIOASSISTENCIAL</a:t>
            </a:r>
            <a:endParaRPr lang="pt-BR" sz="1200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626968" cy="1143000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Arial Black" pitchFamily="34" charset="0"/>
              </a:rPr>
              <a:t>Atendimentos Realizados</a:t>
            </a:r>
            <a:br>
              <a:rPr lang="pt-BR" sz="2800" dirty="0" smtClean="0">
                <a:latin typeface="Arial Black" pitchFamily="34" charset="0"/>
              </a:rPr>
            </a:br>
            <a:r>
              <a:rPr lang="pt-BR" sz="2800" dirty="0" smtClean="0">
                <a:latin typeface="Arial Black" pitchFamily="34" charset="0"/>
              </a:rPr>
              <a:t>1º Semestre/2022</a:t>
            </a:r>
            <a:endParaRPr lang="pt-BR" sz="2800" dirty="0">
              <a:latin typeface="Arial Black" pitchFamily="34" charset="0"/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C:\Users\User\Pictures\Cadunico 20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2524125" cy="1219200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6035047" y="6211669"/>
            <a:ext cx="2746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SECRETARIA DE ASSITÊNCIA SOCIAL</a:t>
            </a:r>
          </a:p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BOLETIM SEMESTRAL</a:t>
            </a:r>
          </a:p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VIGILÂNCIA SOCIOASSISTENCIAL</a:t>
            </a:r>
            <a:endParaRPr lang="pt-BR" sz="1200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59832" y="152400"/>
            <a:ext cx="5626968" cy="972344"/>
          </a:xfrm>
        </p:spPr>
        <p:txBody>
          <a:bodyPr>
            <a:normAutofit fontScale="90000"/>
          </a:bodyPr>
          <a:lstStyle/>
          <a:p>
            <a:r>
              <a:rPr lang="pt-BR" sz="3600" dirty="0" smtClean="0">
                <a:latin typeface="Arial Black" pitchFamily="34" charset="0"/>
              </a:rPr>
              <a:t>Total de Atendimentos</a:t>
            </a:r>
            <a:endParaRPr lang="pt-BR" sz="3600" dirty="0">
              <a:latin typeface="Arial Black" pitchFamily="34" charset="0"/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quarter" idx="1"/>
          </p:nvPr>
        </p:nvGraphicFramePr>
        <p:xfrm>
          <a:off x="539552" y="1484784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C:\Users\User\Pictures\Cadunico 20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2524125" cy="12192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6156176" y="2276872"/>
            <a:ext cx="266429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 Narrow" pitchFamily="34" charset="0"/>
              </a:rPr>
              <a:t>Atendimentos no </a:t>
            </a:r>
            <a:r>
              <a:rPr lang="pt-BR" b="1" u="sng" dirty="0" smtClean="0">
                <a:latin typeface="Arial Narrow" pitchFamily="34" charset="0"/>
              </a:rPr>
              <a:t>Distrito Águas do Miranda</a:t>
            </a:r>
            <a:r>
              <a:rPr lang="pt-BR" b="1" dirty="0" smtClean="0">
                <a:latin typeface="Arial Narrow" pitchFamily="34" charset="0"/>
              </a:rPr>
              <a:t>: </a:t>
            </a:r>
          </a:p>
          <a:p>
            <a:pPr>
              <a:buFontTx/>
              <a:buChar char="-"/>
            </a:pPr>
            <a:r>
              <a:rPr lang="pt-BR" b="1" dirty="0" smtClean="0">
                <a:latin typeface="Arial Narrow" pitchFamily="34" charset="0"/>
              </a:rPr>
              <a:t> Cadastro Novos: 16</a:t>
            </a:r>
          </a:p>
          <a:p>
            <a:pPr>
              <a:buFontTx/>
              <a:buChar char="-"/>
            </a:pPr>
            <a:r>
              <a:rPr lang="pt-BR" b="1" dirty="0" smtClean="0">
                <a:latin typeface="Arial Narrow" pitchFamily="34" charset="0"/>
              </a:rPr>
              <a:t> Atualização: 40</a:t>
            </a:r>
          </a:p>
          <a:p>
            <a:endParaRPr lang="pt-BR" sz="1600" dirty="0" smtClean="0">
              <a:latin typeface="Arial Narrow" pitchFamily="34" charset="0"/>
            </a:endParaRPr>
          </a:p>
          <a:p>
            <a:r>
              <a:rPr lang="pt-BR" sz="2400" b="1" u="sng" dirty="0" smtClean="0">
                <a:latin typeface="Arial Narrow" pitchFamily="34" charset="0"/>
              </a:rPr>
              <a:t>Total de Atendimentos: 56</a:t>
            </a:r>
          </a:p>
          <a:p>
            <a:endParaRPr lang="pt-BR" sz="1600" dirty="0">
              <a:latin typeface="Arial Narrow" pitchFamily="34" charset="0"/>
            </a:endParaRPr>
          </a:p>
          <a:p>
            <a:endParaRPr lang="pt-BR" sz="1600" dirty="0" smtClean="0">
              <a:latin typeface="Arial Narrow" pitchFamily="34" charset="0"/>
            </a:endParaRPr>
          </a:p>
          <a:p>
            <a:endParaRPr lang="pt-BR" sz="1600" dirty="0">
              <a:latin typeface="Arial Narrow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035047" y="6211669"/>
            <a:ext cx="2746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SECRETARIA DE ASSITÊNCIA SOCIAL</a:t>
            </a:r>
          </a:p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BOLETIM SEMESTRAL</a:t>
            </a:r>
          </a:p>
          <a:p>
            <a:pPr algn="r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VIGILÂNCIA SOCIOASSISTENCIAL</a:t>
            </a:r>
            <a:endParaRPr lang="pt-BR" sz="1200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1714</TotalTime>
  <Words>1004</Words>
  <Application>Microsoft Office PowerPoint</Application>
  <PresentationFormat>Apresentação na tela (4:3)</PresentationFormat>
  <Paragraphs>333</Paragraphs>
  <Slides>23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5" baseType="lpstr">
      <vt:lpstr>Balcão Envidraçado</vt:lpstr>
      <vt:lpstr>Imagem de Bitmap</vt:lpstr>
      <vt:lpstr>Slide 1</vt:lpstr>
      <vt:lpstr>Slide 2</vt:lpstr>
      <vt:lpstr>Equipe de Gestão</vt:lpstr>
      <vt:lpstr>Slide 4</vt:lpstr>
      <vt:lpstr>Slide 5</vt:lpstr>
      <vt:lpstr>Slide 6</vt:lpstr>
      <vt:lpstr>Slide 7</vt:lpstr>
      <vt:lpstr>Atendimentos Realizados 1º Semestre/2022</vt:lpstr>
      <vt:lpstr>Total de Atendimentos</vt:lpstr>
      <vt:lpstr>CadÚnico no Município</vt:lpstr>
      <vt:lpstr>PAB  no  Município</vt:lpstr>
      <vt:lpstr>Slide 12</vt:lpstr>
      <vt:lpstr>Slide 13</vt:lpstr>
      <vt:lpstr>Slide 14</vt:lpstr>
      <vt:lpstr>Slide 15</vt:lpstr>
      <vt:lpstr>atendimentos</vt:lpstr>
      <vt:lpstr>Slide 17</vt:lpstr>
      <vt:lpstr>Slide 18</vt:lpstr>
      <vt:lpstr>Slide 19</vt:lpstr>
      <vt:lpstr>Slide 20</vt:lpstr>
      <vt:lpstr>Slide 21</vt:lpstr>
      <vt:lpstr>Assistência social em Números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150</cp:revision>
  <dcterms:created xsi:type="dcterms:W3CDTF">2022-08-04T11:50:27Z</dcterms:created>
  <dcterms:modified xsi:type="dcterms:W3CDTF">2022-08-26T13:12:49Z</dcterms:modified>
</cp:coreProperties>
</file>